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7" r:id="rId4"/>
    <p:sldId id="270" r:id="rId5"/>
    <p:sldId id="259" r:id="rId6"/>
    <p:sldId id="261" r:id="rId7"/>
    <p:sldId id="279" r:id="rId8"/>
    <p:sldId id="260" r:id="rId9"/>
    <p:sldId id="276" r:id="rId10"/>
    <p:sldId id="272" r:id="rId11"/>
    <p:sldId id="264" r:id="rId12"/>
    <p:sldId id="274" r:id="rId13"/>
    <p:sldId id="269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668683775639171E-2"/>
          <c:y val="2.4861454868600311E-2"/>
          <c:w val="0.93963995819966961"/>
          <c:h val="0.8743551094772780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Аркуш1!$A$1:$J$1</c:f>
              <c:strCache>
                <c:ptCount val="10"/>
                <c:pt idx="0">
                  <c:v>7А</c:v>
                </c:pt>
                <c:pt idx="1">
                  <c:v>7Б</c:v>
                </c:pt>
                <c:pt idx="2">
                  <c:v>8</c:v>
                </c:pt>
                <c:pt idx="3">
                  <c:v>9А</c:v>
                </c:pt>
                <c:pt idx="4">
                  <c:v>9Б</c:v>
                </c:pt>
                <c:pt idx="5">
                  <c:v>10А</c:v>
                </c:pt>
                <c:pt idx="6">
                  <c:v>10Б</c:v>
                </c:pt>
                <c:pt idx="7">
                  <c:v>11А</c:v>
                </c:pt>
                <c:pt idx="8">
                  <c:v>11Б</c:v>
                </c:pt>
                <c:pt idx="9">
                  <c:v>середня</c:v>
                </c:pt>
              </c:strCache>
            </c:strRef>
          </c:cat>
          <c:val>
            <c:numRef>
              <c:f>Аркуш1!$A$2:$J$2</c:f>
              <c:numCache>
                <c:formatCode>General</c:formatCode>
                <c:ptCount val="10"/>
                <c:pt idx="0">
                  <c:v>7.4</c:v>
                </c:pt>
                <c:pt idx="1">
                  <c:v>7.9</c:v>
                </c:pt>
                <c:pt idx="2">
                  <c:v>5.0999999999999996</c:v>
                </c:pt>
                <c:pt idx="3">
                  <c:v>5.5</c:v>
                </c:pt>
                <c:pt idx="4">
                  <c:v>6.9</c:v>
                </c:pt>
                <c:pt idx="5">
                  <c:v>7.7</c:v>
                </c:pt>
                <c:pt idx="6">
                  <c:v>4.4000000000000004</c:v>
                </c:pt>
                <c:pt idx="7">
                  <c:v>8.9</c:v>
                </c:pt>
                <c:pt idx="8">
                  <c:v>5.9</c:v>
                </c:pt>
                <c:pt idx="9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633024"/>
        <c:axId val="33634560"/>
        <c:axId val="0"/>
      </c:bar3DChart>
      <c:catAx>
        <c:axId val="33633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33634560"/>
        <c:crosses val="autoZero"/>
        <c:auto val="1"/>
        <c:lblAlgn val="r"/>
        <c:lblOffset val="100"/>
        <c:noMultiLvlLbl val="0"/>
      </c:catAx>
      <c:valAx>
        <c:axId val="3363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uk-UA"/>
          </a:p>
        </c:txPr>
        <c:crossAx val="33633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69D0B8-C1A9-454D-B372-B01C8AA8289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674DEC-EC38-44E3-968F-3496AC62C18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41371" y="1052736"/>
            <a:ext cx="4595125" cy="5544616"/>
          </a:xfrm>
        </p:spPr>
        <p:txBody>
          <a:bodyPr>
            <a:normAutofit fontScale="85000" lnSpcReduction="10000"/>
          </a:bodyPr>
          <a:lstStyle/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роботи: Пирятинська ЗШ І-ІІІ ступенів №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народження: 26 жовтня 1960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року.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Освіта: вища. У 1986 році закінчив природничий факультет Полтавського державного педагогічного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 ім. </a:t>
            </a:r>
            <a:r>
              <a:rPr lang="uk-U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В.Г.Короленка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Спеціальність: вчитель біології та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хімії.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стаж: 29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років.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Посада: вчитель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хімії.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Остратенко Олександр Олександрович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9" t="5820" r="27329" b="17861"/>
          <a:stretch/>
        </p:blipFill>
        <p:spPr>
          <a:xfrm>
            <a:off x="107504" y="1844824"/>
            <a:ext cx="4333867" cy="454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роботі районної творчої групи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підготовки завдань для ЗНО з хімії.  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журі ІІ етапу Всеукраїнської  учнівської олімпіади з </a:t>
            </a:r>
            <a:r>
              <a:rPr lang="uk-UA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хімії  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1993 року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журі </a:t>
            </a:r>
            <a:r>
              <a:rPr lang="uk-UA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uk-UA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 Всеукраїнської  учнівської олімпіади з </a:t>
            </a:r>
            <a:r>
              <a:rPr lang="uk-UA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хімії  з 1998 року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Науково-методична робота: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82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463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Пояснювально-ілюстративне навчання.</a:t>
            </a:r>
          </a:p>
          <a:p>
            <a:pPr marL="0" indent="17463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Особистісно-орієнтована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технологія навчання.</a:t>
            </a:r>
          </a:p>
          <a:p>
            <a:pPr marL="0" indent="17463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Технологія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навчання  як дослідження.</a:t>
            </a:r>
          </a:p>
          <a:p>
            <a:pPr marL="0" indent="17463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Нові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інформаційні технології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навчання.</a:t>
            </a:r>
          </a:p>
          <a:p>
            <a:pPr marL="0" indent="176213">
              <a:lnSpc>
                <a:spcPct val="120000"/>
              </a:lnSpc>
              <a:spcBef>
                <a:spcPts val="0"/>
              </a:spcBef>
              <a:buClrTx/>
              <a:buSzPct val="100000"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навчання</a:t>
            </a:r>
            <a:endParaRPr lang="ru-RU" sz="3100" dirty="0"/>
          </a:p>
        </p:txBody>
      </p:sp>
      <p:pic>
        <p:nvPicPr>
          <p:cNvPr id="1026" name="Picture 2" descr="&amp;YUcy;&amp;ncy;&amp;ycy;&amp;jcy; &amp;khcy;&amp;icy;&amp;mcy;&amp;icy;&amp;kcy;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http://edu.poltava.ua/biblioteka/pidgotovka_do_zno_z_himii.</a:t>
            </a:r>
          </a:p>
          <a:p>
            <a:pPr lvl="0"/>
            <a:r>
              <a:rPr lang="en-US" dirty="0"/>
              <a:t>http://intkonf.org/nechiporenko-av-rozrahunkovi-zadachi-v-sistemi-pidgotovki-do-zovnishnogo-nezalezhnogo-otsinyuvannya.</a:t>
            </a:r>
          </a:p>
          <a:p>
            <a:pPr lvl="0"/>
            <a:r>
              <a:rPr lang="en-US" dirty="0"/>
              <a:t>http://znoclub.com/istorii-abityrientiv.</a:t>
            </a:r>
          </a:p>
          <a:p>
            <a:pPr lvl="0"/>
            <a:r>
              <a:rPr lang="uk-UA" dirty="0"/>
              <a:t>Кукса С.П. 600 задач з хімії. – Тернопіль: Мандрівець, 2012.  -144 с.</a:t>
            </a:r>
          </a:p>
          <a:p>
            <a:pPr lvl="0"/>
            <a:r>
              <a:rPr lang="uk-UA" dirty="0"/>
              <a:t> </a:t>
            </a:r>
            <a:r>
              <a:rPr lang="uk-UA" dirty="0" err="1"/>
              <a:t>Попель</a:t>
            </a:r>
            <a:r>
              <a:rPr lang="uk-UA" dirty="0"/>
              <a:t> П. П. Хімія : </a:t>
            </a:r>
            <a:r>
              <a:rPr lang="uk-UA" dirty="0" err="1"/>
              <a:t>підруч</a:t>
            </a:r>
            <a:r>
              <a:rPr lang="uk-UA" dirty="0"/>
              <a:t>. для 10 кл. </a:t>
            </a:r>
            <a:r>
              <a:rPr lang="uk-UA" dirty="0" err="1"/>
              <a:t>загальноосвіт</a:t>
            </a:r>
            <a:r>
              <a:rPr lang="uk-UA" dirty="0"/>
              <a:t>.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закл</a:t>
            </a:r>
            <a:r>
              <a:rPr lang="uk-UA" dirty="0"/>
              <a:t>. / П. П. </a:t>
            </a:r>
            <a:r>
              <a:rPr lang="uk-UA" dirty="0" err="1"/>
              <a:t>Попель</a:t>
            </a:r>
            <a:r>
              <a:rPr lang="uk-UA" dirty="0"/>
              <a:t>, Л. С. </a:t>
            </a:r>
            <a:r>
              <a:rPr lang="uk-UA" dirty="0" err="1"/>
              <a:t>Крикля</a:t>
            </a:r>
            <a:r>
              <a:rPr lang="uk-UA" dirty="0"/>
              <a:t>. - Київ : Академія, 2005. – 229 с.</a:t>
            </a:r>
          </a:p>
          <a:p>
            <a:pPr lvl="0"/>
            <a:r>
              <a:rPr lang="uk-UA" dirty="0"/>
              <a:t>Савчин М. М.. Збірник задач і вправ з неорганічної хімії: Для загальноосвітніх шкіл, ліцеїв і гімназій : 8-10 класи. – Львів : ВНТЛ, 1999. - 160 с.</a:t>
            </a:r>
          </a:p>
          <a:p>
            <a:pPr lvl="0"/>
            <a:r>
              <a:rPr lang="uk-UA" dirty="0"/>
              <a:t>Савчин М.М., Сидорович Д.П. Органічна хімія. Задачі, вправи, тести. 10-11 класи. — Львів: ВНТЛ, 2001. – 192 с.</a:t>
            </a:r>
          </a:p>
          <a:p>
            <a:pPr lvl="0"/>
            <a:r>
              <a:rPr lang="uk-UA" dirty="0"/>
              <a:t>Шиян Н.І. Методика розв’язування задач з хімії: навчальний посібник. – Полтава: ІОЦ ПНПУ імені </a:t>
            </a:r>
            <a:r>
              <a:rPr lang="uk-UA" dirty="0" err="1"/>
              <a:t>В.Г.Короленка</a:t>
            </a:r>
            <a:r>
              <a:rPr lang="uk-UA" dirty="0"/>
              <a:t>, 2010. – 105с.</a:t>
            </a:r>
          </a:p>
          <a:p>
            <a:pPr lvl="0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опрацьованої літератури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2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19302"/>
            <a:ext cx="2008968" cy="2678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Учні - це головне в нашій роботі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2" r="38094"/>
          <a:stretch/>
        </p:blipFill>
        <p:spPr>
          <a:xfrm>
            <a:off x="4716016" y="1119302"/>
            <a:ext cx="4040752" cy="2512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52258"/>
            <a:ext cx="4080625" cy="2640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3" t="25933" r="29570" b="17479"/>
          <a:stretch/>
        </p:blipFill>
        <p:spPr>
          <a:xfrm>
            <a:off x="5724129" y="3738465"/>
            <a:ext cx="206795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t="6475" r="5110" b="21384"/>
          <a:stretch/>
        </p:blipFill>
        <p:spPr>
          <a:xfrm>
            <a:off x="251520" y="1196752"/>
            <a:ext cx="3950227" cy="2736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764" y="172543"/>
            <a:ext cx="8229600" cy="922114"/>
          </a:xfrm>
        </p:spPr>
        <p:txBody>
          <a:bodyPr/>
          <a:lstStyle/>
          <a:p>
            <a:pPr algn="ctr"/>
            <a:r>
              <a:rPr lang="uk-UA" dirty="0" smtClean="0"/>
              <a:t>Моє хобі-туризм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7864" b="12151"/>
          <a:stretch/>
        </p:blipFill>
        <p:spPr>
          <a:xfrm>
            <a:off x="395536" y="4188905"/>
            <a:ext cx="3744416" cy="2508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5356" b="33610"/>
          <a:stretch/>
        </p:blipFill>
        <p:spPr>
          <a:xfrm>
            <a:off x="4926555" y="907348"/>
            <a:ext cx="3024336" cy="2874351"/>
          </a:xfrm>
          <a:prstGeom prst="rect">
            <a:avLst/>
          </a:prstGeom>
        </p:spPr>
      </p:pic>
      <p:pic>
        <p:nvPicPr>
          <p:cNvPr id="1026" name="Picture 2" descr="F:\FOTO\Карпати 2015\DSCN48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b="35461"/>
          <a:stretch/>
        </p:blipFill>
        <p:spPr bwMode="auto">
          <a:xfrm>
            <a:off x="4499992" y="3758529"/>
            <a:ext cx="3877462" cy="293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052736"/>
            <a:ext cx="7069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ДЯКУЮ ЗА УВАГУ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04" y="2060848"/>
            <a:ext cx="4429125" cy="432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17335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оновленого освітнього середовища для максимального розвитку особистості відповідно до її потенційних можливостей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тема школи</a:t>
            </a:r>
            <a:endParaRPr lang="ru-RU" sz="5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398" b="13823"/>
          <a:stretch/>
        </p:blipFill>
        <p:spPr>
          <a:xfrm>
            <a:off x="4860032" y="2996952"/>
            <a:ext cx="4123121" cy="347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3" r="9252"/>
          <a:stretch/>
        </p:blipFill>
        <p:spPr>
          <a:xfrm>
            <a:off x="179512" y="2999965"/>
            <a:ext cx="4598292" cy="34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вмінь розв’язувати задачі як одного з компонентів навчання хімії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25" indent="0">
              <a:buNone/>
            </a:pPr>
            <a:endParaRPr lang="uk-UA" sz="2400" dirty="0" smtClean="0">
              <a:latin typeface="Times New Roman"/>
              <a:ea typeface="Times New Roman"/>
            </a:endParaRPr>
          </a:p>
          <a:p>
            <a:pPr marL="2333625" indent="0">
              <a:buNone/>
            </a:pPr>
            <a:r>
              <a:rPr lang="uk-UA" sz="2400" dirty="0" smtClean="0">
                <a:latin typeface="Times New Roman"/>
                <a:ea typeface="Times New Roman"/>
              </a:rPr>
              <a:t>Розв'язування </a:t>
            </a:r>
            <a:r>
              <a:rPr lang="uk-UA" sz="2400" dirty="0">
                <a:latin typeface="Times New Roman"/>
                <a:ea typeface="Times New Roman"/>
              </a:rPr>
              <a:t>задач займає в хімічній освіті важливе місце, так як це один з прийомів навчання, за допомогою якого забезпечується більш глибоке і повне засвоєння навчального матеріалу з хімії. Крім того, розв'язування задач допомагає узагальнити знання з окремих питань, тем, розділів шкільного курсу хімії.</a:t>
            </a:r>
          </a:p>
          <a:p>
            <a:pPr marL="109728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Тема, над </a:t>
            </a:r>
            <a:r>
              <a:rPr lang="uk-UA" sz="5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якою працюю</a:t>
            </a:r>
          </a:p>
        </p:txBody>
      </p:sp>
      <p:pic>
        <p:nvPicPr>
          <p:cNvPr id="1028" name="Picture 4" descr="http://www.schkola46.edusite.ru/images/00233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9" y="3501007"/>
            <a:ext cx="2555776" cy="23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7050" indent="-51435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Відкриті уроки та заходи.</a:t>
            </a:r>
          </a:p>
          <a:p>
            <a:pPr marL="527050" indent="-51435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Районні 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семінари.</a:t>
            </a:r>
          </a:p>
          <a:p>
            <a:pPr marL="527050" indent="-51435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Публікації авторських матеріалів.</a:t>
            </a:r>
          </a:p>
          <a:p>
            <a:pPr marL="527050" indent="-51435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Дидактичні 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матеріали до уроків.</a:t>
            </a:r>
          </a:p>
          <a:p>
            <a:pPr marL="527050" indent="-514350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Методичний посібник “</a:t>
            </a:r>
            <a:r>
              <a:rPr lang="uk-UA" sz="2800" dirty="0">
                <a:latin typeface="Times New Roman"/>
                <a:ea typeface="Times New Roman"/>
              </a:rPr>
              <a:t>Підготовка учнів до зовнішнього незалежного </a:t>
            </a:r>
            <a:r>
              <a:rPr lang="uk-UA" sz="2800" dirty="0" smtClean="0">
                <a:latin typeface="Times New Roman"/>
                <a:ea typeface="Times New Roman"/>
              </a:rPr>
              <a:t>оцінювання з </a:t>
            </a:r>
            <a:r>
              <a:rPr lang="uk-UA" sz="2800" dirty="0">
                <a:latin typeface="Times New Roman"/>
                <a:ea typeface="Times New Roman"/>
              </a:rPr>
              <a:t>хімії</a:t>
            </a: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alt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27050" indent="-514350" algn="just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uk-UA" altLang="uk-UA" dirty="0" smtClean="0">
                <a:latin typeface="Times New Roman" pitchFamily="18" charset="0"/>
                <a:cs typeface="Times New Roman" pitchFamily="18" charset="0"/>
              </a:rPr>
              <a:t>Виступи </a:t>
            </a:r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на засіданнях МО.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 супровід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08720"/>
            <a:ext cx="2016224" cy="25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90488">
              <a:spcBef>
                <a:spcPts val="0"/>
              </a:spcBef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itchFamily="18" charset="0"/>
              </a:rPr>
              <a:t>- постановка проблеми; </a:t>
            </a:r>
            <a:endParaRPr lang="uk-UA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355600" indent="0">
              <a:spcBef>
                <a:spcPts val="0"/>
              </a:spcBef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itchFamily="18" charset="0"/>
              </a:rPr>
              <a:t>- порівняння;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itchFamily="18" charset="0"/>
              </a:rPr>
              <a:t>- виявлення ознак; </a:t>
            </a:r>
            <a:endParaRPr lang="uk-UA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46088" indent="-90488">
              <a:spcBef>
                <a:spcPts val="0"/>
              </a:spcBef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itchFamily="18" charset="0"/>
              </a:rPr>
              <a:t>узагальнення;</a:t>
            </a:r>
            <a:endParaRPr lang="uk-UA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46088" indent="-90488">
              <a:spcBef>
                <a:spcPts val="0"/>
              </a:spcBef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itchFamily="18" charset="0"/>
              </a:rPr>
              <a:t>робота групова, індивідуальна, фронтальна; </a:t>
            </a:r>
            <a:endParaRPr lang="uk-UA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46088" indent="-90488">
              <a:spcBef>
                <a:spcPts val="0"/>
              </a:spcBef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latin typeface="Times New Roman" panose="02020603050405020304" pitchFamily="18" charset="0"/>
                <a:cs typeface="Times New Roman" pitchFamily="18" charset="0"/>
              </a:rPr>
              <a:t>використання інструктивних карток для проведення дослідів. </a:t>
            </a:r>
            <a:endParaRPr lang="uk-UA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 прийоми</a:t>
            </a:r>
            <a:endParaRPr lang="ru-RU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429000"/>
            <a:ext cx="1785950" cy="2995787"/>
          </a:xfrm>
          <a:prstGeom prst="rect">
            <a:avLst/>
          </a:prstGeom>
        </p:spPr>
      </p:pic>
      <p:pic>
        <p:nvPicPr>
          <p:cNvPr id="2050" name="Picture 2" descr="http://posibnyky.vntu.edu.ua/ch_/images/5/5.6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9"/>
          <a:stretch/>
        </p:blipFill>
        <p:spPr bwMode="auto">
          <a:xfrm>
            <a:off x="2068226" y="4725143"/>
            <a:ext cx="5305425" cy="14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 процесу навчання (вибір найефективнішого варіанта для даних умов на всіх етапах навчання з урахуванням індивідуальних особливостей і можливостей учнів);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 й формування пізнавальних інтересів учнів;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активізуючих методів і засобів навчання;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 роботи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оперативного зворотного зв'язку;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співробітництва вчителя й учнів;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сприятливого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мікроклімату.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підвищення ефективності уроку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 НАВЧАЛЬНИХ  ДОСЯГНЕНЬ 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en-US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2014-2015 </a:t>
            </a:r>
            <a:r>
              <a:rPr lang="uk-UA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effectLst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72968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6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83114"/>
              </p:ext>
            </p:extLst>
          </p:nvPr>
        </p:nvGraphicFramePr>
        <p:xfrm>
          <a:off x="899592" y="1556792"/>
          <a:ext cx="7200800" cy="4929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6501"/>
                <a:gridCol w="2611279"/>
                <a:gridCol w="1266075"/>
                <a:gridCol w="1186945"/>
              </a:tblGrid>
              <a:tr h="3088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етап Всеукраїнської  учнівської олімпіади з хімії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587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13-2014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Приходько Аліна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87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Сергієнко Наталія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2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Тарасенко Юлія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88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Бивала Світлана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87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Приходько Аліна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88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Сергієнко Наталія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73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Погоріла Ольга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88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Продан Андрій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87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Тарасенко Юлія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873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Круглий Дмитро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місце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олімпіадах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3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6906"/>
              </p:ext>
            </p:extLst>
          </p:nvPr>
        </p:nvGraphicFramePr>
        <p:xfrm>
          <a:off x="899592" y="1556792"/>
          <a:ext cx="763284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691"/>
                <a:gridCol w="2767956"/>
                <a:gridCol w="1342040"/>
                <a:gridCol w="1258162"/>
              </a:tblGrid>
              <a:tr h="3088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 Всеукраїнської  учнівської олімпіади з хімії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088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 </a:t>
                      </a:r>
                      <a:r>
                        <a:rPr lang="uk-UA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Тарасенко Юлія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88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Бивала Світлана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</a:t>
                      </a: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uk-UA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олімпіадах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86525"/>
            <a:ext cx="3168402" cy="1969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86602"/>
            <a:ext cx="2016224" cy="19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589</TotalTime>
  <Words>627</Words>
  <Application>Microsoft Office PowerPoint</Application>
  <PresentationFormat>Екран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Открытая</vt:lpstr>
      <vt:lpstr>Остратенко Олександр Олександрович</vt:lpstr>
      <vt:lpstr>Методична тема школи</vt:lpstr>
      <vt:lpstr>Тема, над якою працюю</vt:lpstr>
      <vt:lpstr>Методичний  супровід</vt:lpstr>
      <vt:lpstr>Методичні  прийоми</vt:lpstr>
      <vt:lpstr>Шляхи підвищення ефективності уроку</vt:lpstr>
      <vt:lpstr>РЕЗУЛЬТАТИ  НАВЧАЛЬНИХ  ДОСЯГНЕНЬ УЧНІВ 2014-2015 н.р.</vt:lpstr>
      <vt:lpstr>Участь в олімпіадах</vt:lpstr>
      <vt:lpstr>Участь в олімпіадах</vt:lpstr>
      <vt:lpstr>Науково-методична робота:</vt:lpstr>
      <vt:lpstr>Технології навчання</vt:lpstr>
      <vt:lpstr>Список опрацьованої літератури</vt:lpstr>
      <vt:lpstr>Учні - це головне в нашій роботі</vt:lpstr>
      <vt:lpstr>Моє хобі-туризм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forza</dc:creator>
  <cp:lastModifiedBy>User</cp:lastModifiedBy>
  <cp:revision>54</cp:revision>
  <dcterms:created xsi:type="dcterms:W3CDTF">2011-03-30T19:12:27Z</dcterms:created>
  <dcterms:modified xsi:type="dcterms:W3CDTF">2016-04-07T08:28:29Z</dcterms:modified>
</cp:coreProperties>
</file>