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04AA-3011-410D-A62C-6140D3E8C86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47AF-F467-4FE3-886B-B111A534B4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39750" y="260350"/>
            <a:ext cx="8135938" cy="2663825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FF0000"/>
                </a:solidFill>
              </a:rPr>
              <a:t>МІЙ НАСТРІЙ: ЯК НИМ КЕРУВАТИ?</a:t>
            </a:r>
            <a:r>
              <a:rPr lang="ru-RU" sz="2400" smtClean="0">
                <a:solidFill>
                  <a:srgbClr val="FF0000"/>
                </a:solidFill>
              </a:rPr>
              <a:t/>
            </a:r>
            <a:br>
              <a:rPr lang="ru-RU" sz="2400" smtClean="0">
                <a:solidFill>
                  <a:srgbClr val="FF0000"/>
                </a:solidFill>
              </a:rPr>
            </a:br>
            <a:endParaRPr lang="uk-UA" sz="2400" smtClean="0">
              <a:solidFill>
                <a:srgbClr val="FF0000"/>
              </a:solidFill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708275"/>
            <a:ext cx="511175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3500438"/>
            <a:ext cx="3168650" cy="3168650"/>
          </a:xfrm>
        </p:spPr>
      </p:pic>
      <p:pic>
        <p:nvPicPr>
          <p:cNvPr id="11267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527425"/>
            <a:ext cx="5184775" cy="3141663"/>
          </a:xfrm>
        </p:spPr>
      </p:pic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2916238" y="125413"/>
            <a:ext cx="5903912" cy="3240087"/>
          </a:xfrm>
        </p:spPr>
        <p:txBody>
          <a:bodyPr/>
          <a:lstStyle/>
          <a:p>
            <a:pPr algn="l"/>
            <a:r>
              <a:rPr lang="ru-RU" sz="3300" noProof="1" smtClean="0">
                <a:solidFill>
                  <a:srgbClr val="FF0000"/>
                </a:solidFill>
              </a:rPr>
              <a:t>Рок-музика </a:t>
            </a:r>
            <a:r>
              <a:rPr lang="uk-UA" sz="3300" smtClean="0">
                <a:solidFill>
                  <a:srgbClr val="FF0000"/>
                </a:solidFill>
              </a:rPr>
              <a:t>здатна розбудити почуття, зняти напруження, ослабити біль, однак ця ж музика також може створити напруження, викликати стрес і біль в організмі.</a:t>
            </a:r>
          </a:p>
        </p:txBody>
      </p:sp>
      <p:pic>
        <p:nvPicPr>
          <p:cNvPr id="11269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2713"/>
            <a:ext cx="23050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95738" y="214313"/>
            <a:ext cx="4691062" cy="3790950"/>
          </a:xfrm>
        </p:spPr>
        <p:txBody>
          <a:bodyPr/>
          <a:lstStyle/>
          <a:p>
            <a:pPr algn="l"/>
            <a:r>
              <a:rPr lang="uk-UA" sz="3200" smtClean="0">
                <a:solidFill>
                  <a:srgbClr val="FF0000"/>
                </a:solidFill>
              </a:rPr>
              <a:t>Релігійна й обрядова музика, включаючи барабани шаманів, церковні гімни, храмову музику може заспокоїти, привести до стану умиротворення.</a:t>
            </a:r>
          </a:p>
        </p:txBody>
      </p:sp>
      <p:pic>
        <p:nvPicPr>
          <p:cNvPr id="12291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4171950"/>
            <a:ext cx="3705225" cy="2474913"/>
          </a:xfrm>
        </p:spPr>
      </p:pic>
      <p:pic>
        <p:nvPicPr>
          <p:cNvPr id="12292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60350"/>
            <a:ext cx="3176588" cy="4762500"/>
          </a:xfrm>
        </p:spPr>
      </p:pic>
      <p:pic>
        <p:nvPicPr>
          <p:cNvPr id="12293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508500"/>
            <a:ext cx="362743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196850"/>
            <a:ext cx="8569325" cy="14398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noProof="1" smtClean="0">
                <a:solidFill>
                  <a:srgbClr val="FF0000"/>
                </a:solidFill>
              </a:rPr>
              <a:t>Той, хто не чує інших людей, не почує і себе: для нього буде неможливим найголовніше в самовдосконаленні — емоційна оцінка власних вчинків.</a:t>
            </a:r>
          </a:p>
        </p:txBody>
      </p:sp>
      <p:pic>
        <p:nvPicPr>
          <p:cNvPr id="1331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941513"/>
            <a:ext cx="3384550" cy="2255837"/>
          </a:xfrm>
        </p:spPr>
      </p:pic>
      <p:pic>
        <p:nvPicPr>
          <p:cNvPr id="1331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3850" y="4262438"/>
            <a:ext cx="3384550" cy="2324100"/>
          </a:xfrm>
        </p:spPr>
      </p:pic>
      <p:sp>
        <p:nvSpPr>
          <p:cNvPr id="13317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00563" y="1628775"/>
            <a:ext cx="4248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ru-RU" sz="2400" i="1" noProof="1">
                <a:solidFill>
                  <a:srgbClr val="FF0000"/>
                </a:solidFill>
                <a:latin typeface="Times New Roman" pitchFamily="18" charset="0"/>
              </a:rPr>
              <a:t>В.О. Сухомлинський</a:t>
            </a:r>
          </a:p>
        </p:txBody>
      </p:sp>
      <p:pic>
        <p:nvPicPr>
          <p:cNvPr id="1331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2492375"/>
            <a:ext cx="49752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0825" y="231775"/>
            <a:ext cx="5422900" cy="2520950"/>
          </a:xfrm>
        </p:spPr>
        <p:txBody>
          <a:bodyPr/>
          <a:lstStyle/>
          <a:p>
            <a:pPr algn="l"/>
            <a:r>
              <a:rPr lang="ru-RU" sz="3000" smtClean="0">
                <a:solidFill>
                  <a:srgbClr val="FF0000"/>
                </a:solidFill>
              </a:rPr>
              <a:t>В одно окно смотрели двое:</a:t>
            </a:r>
            <a:br>
              <a:rPr lang="ru-RU" sz="3000" smtClean="0">
                <a:solidFill>
                  <a:srgbClr val="FF0000"/>
                </a:solidFill>
              </a:rPr>
            </a:br>
            <a:r>
              <a:rPr lang="ru-RU" sz="3000" smtClean="0">
                <a:solidFill>
                  <a:srgbClr val="FF0000"/>
                </a:solidFill>
              </a:rPr>
              <a:t>Один увидел шум и грязь,</a:t>
            </a:r>
            <a:br>
              <a:rPr lang="ru-RU" sz="3000" smtClean="0">
                <a:solidFill>
                  <a:srgbClr val="FF0000"/>
                </a:solidFill>
              </a:rPr>
            </a:br>
            <a:r>
              <a:rPr lang="ru-RU" sz="3000" smtClean="0">
                <a:solidFill>
                  <a:srgbClr val="FF0000"/>
                </a:solidFill>
              </a:rPr>
              <a:t>Другой — листвы зелёной вязь,</a:t>
            </a:r>
            <a:br>
              <a:rPr lang="ru-RU" sz="3000" smtClean="0">
                <a:solidFill>
                  <a:srgbClr val="FF0000"/>
                </a:solidFill>
              </a:rPr>
            </a:br>
            <a:r>
              <a:rPr lang="ru-RU" sz="3000" smtClean="0">
                <a:solidFill>
                  <a:srgbClr val="FF0000"/>
                </a:solidFill>
              </a:rPr>
              <a:t>Весну и небо голубое.</a:t>
            </a:r>
            <a:br>
              <a:rPr lang="ru-RU" sz="3000" smtClean="0">
                <a:solidFill>
                  <a:srgbClr val="FF0000"/>
                </a:solidFill>
              </a:rPr>
            </a:br>
            <a:r>
              <a:rPr lang="ru-RU" sz="3000" smtClean="0">
                <a:solidFill>
                  <a:srgbClr val="FF0000"/>
                </a:solidFill>
              </a:rPr>
              <a:t>В одно окно смотрели двое…</a:t>
            </a:r>
            <a:endParaRPr lang="uk-UA" sz="3000" smtClean="0">
              <a:solidFill>
                <a:srgbClr val="FF0000"/>
              </a:solidFill>
            </a:endParaRPr>
          </a:p>
        </p:txBody>
      </p:sp>
      <p:pic>
        <p:nvPicPr>
          <p:cNvPr id="3075" name="Объект 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2879725"/>
            <a:ext cx="2771775" cy="3744913"/>
          </a:xfrm>
        </p:spPr>
      </p:pic>
      <p:pic>
        <p:nvPicPr>
          <p:cNvPr id="3076" name="Объект 5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2879725"/>
            <a:ext cx="2773363" cy="3744913"/>
          </a:xfrm>
        </p:spPr>
      </p:pic>
      <p:pic>
        <p:nvPicPr>
          <p:cNvPr id="3077" name="Рисунок 7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75" y="2879725"/>
            <a:ext cx="27717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3725" y="333375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115888"/>
            <a:ext cx="8434387" cy="2808287"/>
          </a:xfrm>
        </p:spPr>
        <p:txBody>
          <a:bodyPr/>
          <a:lstStyle/>
          <a:p>
            <a:pPr algn="l"/>
            <a:r>
              <a:rPr lang="uk-UA" sz="3400" smtClean="0">
                <a:solidFill>
                  <a:srgbClr val="FF0000"/>
                </a:solidFill>
              </a:rPr>
              <a:t>	Емоції — це внутрішнє позитивне чи </a:t>
            </a:r>
            <a:r>
              <a:rPr lang="uk-UA" sz="3200" smtClean="0">
                <a:solidFill>
                  <a:srgbClr val="FF0000"/>
                </a:solidFill>
              </a:rPr>
              <a:t>негативне</a:t>
            </a:r>
            <a:r>
              <a:rPr lang="uk-UA" sz="3400" smtClean="0">
                <a:solidFill>
                  <a:srgbClr val="FF0000"/>
                </a:solidFill>
              </a:rPr>
              <a:t> реагування людини на ті предмети або </a:t>
            </a:r>
            <a:r>
              <a:rPr lang="uk-UA" sz="3200" smtClean="0">
                <a:solidFill>
                  <a:srgbClr val="FF0000"/>
                </a:solidFill>
              </a:rPr>
              <a:t>умови</a:t>
            </a:r>
            <a:r>
              <a:rPr lang="uk-UA" sz="3400" smtClean="0">
                <a:solidFill>
                  <a:srgbClr val="FF0000"/>
                </a:solidFill>
              </a:rPr>
              <a:t>, які сприяють чи заважають задоволенню людських потреб; </a:t>
            </a:r>
          </a:p>
        </p:txBody>
      </p:sp>
      <p:pic>
        <p:nvPicPr>
          <p:cNvPr id="4099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2714625"/>
            <a:ext cx="4176712" cy="3741738"/>
          </a:xfrm>
        </p:spPr>
      </p:pic>
      <p:sp>
        <p:nvSpPr>
          <p:cNvPr id="4100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68313" y="2420938"/>
            <a:ext cx="3887787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3200">
                <a:solidFill>
                  <a:srgbClr val="FF0000"/>
                </a:solidFill>
                <a:latin typeface="Times New Roman" pitchFamily="18" charset="0"/>
              </a:rPr>
              <a:t>безпосередні переживання, які відображають суб’єктивне ставлення людини до навколишнього світу і самої себе</a:t>
            </a:r>
            <a:r>
              <a:rPr lang="uk-UA" sz="340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0825" y="260350"/>
            <a:ext cx="8569325" cy="3024188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uk-UA" sz="3200" smtClean="0">
                <a:solidFill>
                  <a:srgbClr val="FF0000"/>
                </a:solidFill>
              </a:rPr>
              <a:t>	</a:t>
            </a:r>
            <a:r>
              <a:rPr lang="uk-UA" sz="3500" b="1" smtClean="0">
                <a:solidFill>
                  <a:srgbClr val="FF0000"/>
                </a:solidFill>
              </a:rPr>
              <a:t>Настрій </a:t>
            </a:r>
            <a:r>
              <a:rPr lang="uk-UA" sz="3500" smtClean="0">
                <a:solidFill>
                  <a:srgbClr val="FF0000"/>
                </a:solidFill>
              </a:rPr>
              <a:t>— більш або менш тривалий, бадьорий або пригнічений емоційний стан. Він є похідним від різних емоцій, що діють на людину і створюють певний час емоційний фон. Його стійкість залежить від обставин і типу нервової діяльності.</a:t>
            </a:r>
          </a:p>
        </p:txBody>
      </p:sp>
      <p:pic>
        <p:nvPicPr>
          <p:cNvPr id="5123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455988"/>
            <a:ext cx="4911725" cy="3168650"/>
          </a:xfrm>
        </p:spPr>
      </p:pic>
      <p:pic>
        <p:nvPicPr>
          <p:cNvPr id="5124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725" y="3455988"/>
            <a:ext cx="3489325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333375"/>
            <a:ext cx="8229600" cy="1366838"/>
          </a:xfrm>
        </p:spPr>
        <p:txBody>
          <a:bodyPr/>
          <a:lstStyle/>
          <a:p>
            <a:pPr algn="l"/>
            <a:r>
              <a:rPr lang="uk-UA" sz="3000" b="1" smtClean="0">
                <a:solidFill>
                  <a:srgbClr val="FF0000"/>
                </a:solidFill>
              </a:rPr>
              <a:t>Апатія</a:t>
            </a:r>
            <a:r>
              <a:rPr lang="uk-UA" sz="3000" smtClean="0">
                <a:solidFill>
                  <a:srgbClr val="FF0000"/>
                </a:solidFill>
              </a:rPr>
              <a:t> — стан надмірно пониженого емоційного збудження, повна байдужість, бездіяльність.</a:t>
            </a:r>
          </a:p>
        </p:txBody>
      </p:sp>
      <p:pic>
        <p:nvPicPr>
          <p:cNvPr id="6147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944688"/>
            <a:ext cx="3306762" cy="4535487"/>
          </a:xfrm>
        </p:spPr>
      </p:pic>
      <p:pic>
        <p:nvPicPr>
          <p:cNvPr id="6148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1944688"/>
            <a:ext cx="3355975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pPr algn="l"/>
            <a:r>
              <a:rPr lang="uk-UA" sz="3400" smtClean="0">
                <a:solidFill>
                  <a:srgbClr val="FF0000"/>
                </a:solidFill>
              </a:rPr>
              <a:t>	</a:t>
            </a:r>
            <a:r>
              <a:rPr lang="uk-UA" sz="3400" b="1" smtClean="0">
                <a:solidFill>
                  <a:srgbClr val="FF0000"/>
                </a:solidFill>
              </a:rPr>
              <a:t>Стрес</a:t>
            </a:r>
            <a:r>
              <a:rPr lang="uk-UA" sz="3400" smtClean="0">
                <a:solidFill>
                  <a:srgbClr val="FF0000"/>
                </a:solidFill>
              </a:rPr>
              <a:t> — захисна реакція організму на сильні зовнішні впливи (небезпеку, перевтому тощо). Це одна з найбільш суттєвих негативних прикмет нашого часу, яка характеризується психоемоційним напруженням.</a:t>
            </a:r>
          </a:p>
        </p:txBody>
      </p:sp>
      <p:pic>
        <p:nvPicPr>
          <p:cNvPr id="717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4005263"/>
            <a:ext cx="3289300" cy="2193925"/>
          </a:xfrm>
        </p:spPr>
      </p:pic>
      <p:pic>
        <p:nvPicPr>
          <p:cNvPr id="7172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3998913"/>
            <a:ext cx="329406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348038" y="2989263"/>
            <a:ext cx="2398712" cy="359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88913"/>
            <a:ext cx="5915025" cy="3455987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sz="3200" b="1" noProof="1" smtClean="0">
                <a:solidFill>
                  <a:srgbClr val="FF0000"/>
                </a:solidFill>
              </a:rPr>
              <a:t>Депресія</a:t>
            </a:r>
            <a:r>
              <a:rPr lang="ru-RU" sz="3200" noProof="1" smtClean="0">
                <a:solidFill>
                  <a:srgbClr val="FF0000"/>
                </a:solidFill>
              </a:rPr>
              <a:t> — стан пригніченого настрою, що супроводжується тугою, руховою і мовною загальмованістю. У людини з’являються розлади сну, апетиту, почуття тривоги і страху, головний біль.</a:t>
            </a:r>
          </a:p>
        </p:txBody>
      </p:sp>
      <p:pic>
        <p:nvPicPr>
          <p:cNvPr id="819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188913"/>
            <a:ext cx="2428875" cy="3311525"/>
          </a:xfrm>
        </p:spPr>
      </p:pic>
      <p:pic>
        <p:nvPicPr>
          <p:cNvPr id="819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16688" y="3603625"/>
            <a:ext cx="2447925" cy="3062288"/>
          </a:xfrm>
        </p:spPr>
      </p:pic>
      <p:pic>
        <p:nvPicPr>
          <p:cNvPr id="819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860800"/>
            <a:ext cx="5329237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algn="l"/>
            <a:r>
              <a:rPr lang="uk-UA" sz="2800" smtClean="0">
                <a:solidFill>
                  <a:srgbClr val="FF0000"/>
                </a:solidFill>
              </a:rPr>
              <a:t>	</a:t>
            </a:r>
            <a:r>
              <a:rPr lang="uk-UA" sz="3200" smtClean="0">
                <a:solidFill>
                  <a:srgbClr val="FF0000"/>
                </a:solidFill>
              </a:rPr>
              <a:t>Класична музика (Моцарт, </a:t>
            </a:r>
            <a:r>
              <a:rPr lang="uk-UA" sz="3200" noProof="1" smtClean="0">
                <a:solidFill>
                  <a:srgbClr val="FF0000"/>
                </a:solidFill>
              </a:rPr>
              <a:t>Гайдн</a:t>
            </a:r>
            <a:r>
              <a:rPr lang="uk-UA" sz="3200" smtClean="0">
                <a:solidFill>
                  <a:srgbClr val="FF0000"/>
                </a:solidFill>
              </a:rPr>
              <a:t>) здатна підвищувати концентрацію, пам’ять і просторове сприйняття. </a:t>
            </a:r>
          </a:p>
        </p:txBody>
      </p:sp>
      <p:pic>
        <p:nvPicPr>
          <p:cNvPr id="9219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205038"/>
            <a:ext cx="5689600" cy="42656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69325" cy="2016125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smtClean="0">
                <a:solidFill>
                  <a:srgbClr val="FF0000"/>
                </a:solidFill>
              </a:rPr>
              <a:t>	</a:t>
            </a:r>
            <a:r>
              <a:rPr lang="uk-UA" sz="3400" smtClean="0">
                <a:solidFill>
                  <a:srgbClr val="FF0000"/>
                </a:solidFill>
              </a:rPr>
              <a:t>Джаз, блюз та інші музичні й танцювальні форми піднімають настрій і надихають, розсіюють сум, загострюють гумор та іронію, підвищують товариськість.</a:t>
            </a:r>
          </a:p>
        </p:txBody>
      </p:sp>
      <p:pic>
        <p:nvPicPr>
          <p:cNvPr id="10243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2357438"/>
            <a:ext cx="4087813" cy="4248150"/>
          </a:xfrm>
        </p:spPr>
      </p:pic>
      <p:pic>
        <p:nvPicPr>
          <p:cNvPr id="10244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2357438"/>
            <a:ext cx="2832100" cy="4248150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117SlideId2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98SlideId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138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251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251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310SlideId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335SlideId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349SlideId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431SlideId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6298SlideId26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МІЙ НАСТРІЙ: ЯК НИМ КЕРУВАТИ? </vt:lpstr>
      <vt:lpstr>В одно окно смотрели двое: Один увидел шум и грязь, Другой — листвы зелёной вязь, Весну и небо голубое. В одно окно смотрели двое…</vt:lpstr>
      <vt:lpstr> Емоції — це внутрішнє позитивне чи негативне реагування людини на ті предмети або умови, які сприяють чи заважають задоволенню людських потреб; </vt:lpstr>
      <vt:lpstr> Настрій — більш або менш тривалий, бадьорий або пригнічений емоційний стан. Він є похідним від різних емоцій, що діють на людину і створюють певний час емоційний фон. Його стійкість залежить від обставин і типу нервової діяльності.</vt:lpstr>
      <vt:lpstr>Апатія — стан надмірно пониженого емоційного збудження, повна байдужість, бездіяльність.</vt:lpstr>
      <vt:lpstr> Стрес — захисна реакція організму на сильні зовнішні впливи (небезпеку, перевтому тощо). Це одна з найбільш суттєвих негативних прикмет нашого часу, яка характеризується психоемоційним напруженням.</vt:lpstr>
      <vt:lpstr>Депресія — стан пригніченого настрою, що супроводжується тугою, руховою і мовною загальмованістю. У людини з’являються розлади сну, апетиту, почуття тривоги і страху, головний біль.</vt:lpstr>
      <vt:lpstr> Класична музика (Моцарт, Гайдн) здатна підвищувати концентрацію, пам’ять і просторове сприйняття. </vt:lpstr>
      <vt:lpstr> Джаз, блюз та інші музичні й танцювальні форми піднімають настрій і надихають, розсіюють сум, загострюють гумор та іронію, підвищують товариськість.</vt:lpstr>
      <vt:lpstr>Рок-музика здатна розбудити почуття, зняти напруження, ослабити біль, однак ця ж музика також може створити напруження, викликати стрес і біль в організмі.</vt:lpstr>
      <vt:lpstr>Релігійна й обрядова музика, включаючи барабани шаманів, церковні гімни, храмову музику може заспокоїти, привести до стану умиротворення.</vt:lpstr>
      <vt:lpstr>Той, хто не чує інших людей, не почує і себе: для нього буде неможливим найголовніше в самовдосконаленні — емоційна оцінка власних вчинків.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НАСТРІЙ: ЯК НИМ КЕРУВАТИ? </dc:title>
  <dc:creator>GYPNORION</dc:creator>
  <cp:lastModifiedBy>GYPNORION</cp:lastModifiedBy>
  <cp:revision>4</cp:revision>
  <dcterms:created xsi:type="dcterms:W3CDTF">2013-11-09T19:07:05Z</dcterms:created>
  <dcterms:modified xsi:type="dcterms:W3CDTF">2013-11-09T19:13:47Z</dcterms:modified>
</cp:coreProperties>
</file>