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1" r:id="rId5"/>
    <p:sldId id="260" r:id="rId6"/>
    <p:sldId id="259" r:id="rId7"/>
    <p:sldId id="264" r:id="rId8"/>
    <p:sldId id="263" r:id="rId9"/>
    <p:sldId id="262" r:id="rId10"/>
    <p:sldId id="266" r:id="rId11"/>
    <p:sldId id="267" r:id="rId12"/>
    <p:sldId id="265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295" autoAdjust="0"/>
  </p:normalViewPr>
  <p:slideViewPr>
    <p:cSldViewPr>
      <p:cViewPr varScale="1">
        <p:scale>
          <a:sx n="68" d="100"/>
          <a:sy n="68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F6A1D-2D17-4CC6-986F-8E64EB8BF160}" type="datetimeFigureOut">
              <a:rPr lang="uk-UA" smtClean="0"/>
              <a:t>24.02.2014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5A0AF-3FE9-4BFD-B1BE-E558B9BA78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09CD6-4AB3-4A46-AFFC-DFEE4EA4C2C1}" type="datetimeFigureOut">
              <a:rPr lang="uk-UA" smtClean="0"/>
              <a:t>24.02.2014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F367F-2688-432A-A7C3-6ABF26E103F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F367F-2688-432A-A7C3-6ABF26E103FE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2A19-FBE4-4B75-A585-08D975619D4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18F5-5683-4796-BE16-FA4868846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2A19-FBE4-4B75-A585-08D975619D4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18F5-5683-4796-BE16-FA4868846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2A19-FBE4-4B75-A585-08D975619D4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18F5-5683-4796-BE16-FA4868846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2A19-FBE4-4B75-A585-08D975619D4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18F5-5683-4796-BE16-FA4868846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2A19-FBE4-4B75-A585-08D975619D4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18F5-5683-4796-BE16-FA4868846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2A19-FBE4-4B75-A585-08D975619D4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18F5-5683-4796-BE16-FA4868846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2A19-FBE4-4B75-A585-08D975619D4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18F5-5683-4796-BE16-FA4868846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2A19-FBE4-4B75-A585-08D975619D4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18F5-5683-4796-BE16-FA4868846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2A19-FBE4-4B75-A585-08D975619D4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18F5-5683-4796-BE16-FA4868846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2A19-FBE4-4B75-A585-08D975619D4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18F5-5683-4796-BE16-FA4868846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2A19-FBE4-4B75-A585-08D975619D4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18F5-5683-4796-BE16-FA4868846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062A19-FBE4-4B75-A585-08D975619D45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7018F5-5683-4796-BE16-FA4868846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7355" y="0"/>
            <a:ext cx="2012853" cy="6858001"/>
            <a:chOff x="27355" y="0"/>
            <a:chExt cx="2012853" cy="6858001"/>
          </a:xfrm>
        </p:grpSpPr>
        <p:pic>
          <p:nvPicPr>
            <p:cNvPr id="1026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0"/>
              <a:ext cx="2012853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3429001"/>
              <a:ext cx="201285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 flipH="1">
            <a:off x="7045347" y="0"/>
            <a:ext cx="2088232" cy="6858001"/>
            <a:chOff x="27355" y="0"/>
            <a:chExt cx="2012853" cy="6858001"/>
          </a:xfrm>
        </p:grpSpPr>
        <p:pic>
          <p:nvPicPr>
            <p:cNvPr id="8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0"/>
              <a:ext cx="2012853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3429001"/>
              <a:ext cx="201285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2000232" y="1571612"/>
            <a:ext cx="5072098" cy="274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000" b="1" dirty="0" smtClean="0">
                <a:solidFill>
                  <a:srgbClr val="481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Тарас Шевченко</a:t>
            </a:r>
          </a:p>
          <a:p>
            <a:pPr algn="ctr">
              <a:lnSpc>
                <a:spcPct val="150000"/>
              </a:lnSpc>
            </a:pPr>
            <a:r>
              <a:rPr lang="uk-UA" sz="4000" b="1" dirty="0" smtClean="0">
                <a:solidFill>
                  <a:srgbClr val="481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в житті  і творчості</a:t>
            </a:r>
          </a:p>
          <a:p>
            <a:pPr algn="ctr">
              <a:lnSpc>
                <a:spcPct val="150000"/>
              </a:lnSpc>
            </a:pPr>
            <a:r>
              <a:rPr lang="uk-UA" sz="4000" b="1" dirty="0" smtClean="0">
                <a:solidFill>
                  <a:srgbClr val="481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Костя </a:t>
            </a:r>
            <a:r>
              <a:rPr lang="uk-UA" sz="4000" b="1" dirty="0" err="1" smtClean="0">
                <a:solidFill>
                  <a:srgbClr val="481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Герасименка</a:t>
            </a:r>
            <a:endParaRPr lang="uk-UA" sz="4000" b="1" dirty="0">
              <a:solidFill>
                <a:srgbClr val="481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7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27355" y="0"/>
            <a:ext cx="1592317" cy="6858001"/>
            <a:chOff x="27355" y="0"/>
            <a:chExt cx="2012853" cy="6858001"/>
          </a:xfrm>
        </p:grpSpPr>
        <p:pic>
          <p:nvPicPr>
            <p:cNvPr id="4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0"/>
              <a:ext cx="2012853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3429001"/>
              <a:ext cx="201285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 descr="завантаження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14290"/>
            <a:ext cx="2794781" cy="4071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480" y="428604"/>
            <a:ext cx="74295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65438" indent="368300"/>
            <a:r>
              <a:rPr lang="uk-UA" sz="2800" dirty="0" smtClean="0"/>
              <a:t>У творі "Катерина" протиставлено долі жінок двох епох – Шевченкової страдниці-кріпачки і </a:t>
            </a:r>
            <a:r>
              <a:rPr lang="uk-UA" sz="2800" dirty="0" err="1" smtClean="0"/>
              <a:t>Герасименкової</a:t>
            </a:r>
            <a:r>
              <a:rPr lang="uk-UA" sz="2800" dirty="0" smtClean="0"/>
              <a:t> </a:t>
            </a:r>
            <a:r>
              <a:rPr lang="uk-UA" sz="2800" dirty="0" smtClean="0"/>
              <a:t>сучасниці, звичайної хутірської дівчини, що стала архітектором. Протиставлення це </a:t>
            </a:r>
            <a:endParaRPr lang="en-US" sz="2800" dirty="0" smtClean="0"/>
          </a:p>
          <a:p>
            <a:r>
              <a:rPr lang="uk-UA" sz="2800" dirty="0" smtClean="0"/>
              <a:t>не стандартне</a:t>
            </a:r>
            <a:r>
              <a:rPr lang="uk-UA" sz="2800" dirty="0" smtClean="0"/>
              <a:t>, а емоційне, зігріте теплом авторського </a:t>
            </a:r>
            <a:r>
              <a:rPr lang="uk-UA" sz="2800" dirty="0" smtClean="0"/>
              <a:t>звернення </a:t>
            </a:r>
            <a:r>
              <a:rPr lang="uk-UA" sz="2800" dirty="0" smtClean="0"/>
              <a:t>то до Шевченкової Катерини, то до Катерини – архітектора.</a:t>
            </a:r>
          </a:p>
          <a:p>
            <a:pPr marL="2865438" indent="368300"/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4250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27355" y="0"/>
            <a:ext cx="1592317" cy="6858001"/>
            <a:chOff x="27355" y="0"/>
            <a:chExt cx="2012853" cy="6858001"/>
          </a:xfrm>
        </p:grpSpPr>
        <p:pic>
          <p:nvPicPr>
            <p:cNvPr id="4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0"/>
              <a:ext cx="2012853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3429001"/>
              <a:ext cx="201285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143116"/>
            <a:ext cx="3347620" cy="47148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918" y="117693"/>
            <a:ext cx="735808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uk-UA" sz="2400" dirty="0" smtClean="0"/>
              <a:t>Органічною є антитеза "безталанна </a:t>
            </a:r>
            <a:r>
              <a:rPr lang="uk-UA" sz="2400" dirty="0" err="1" smtClean="0"/>
              <a:t>Осканочка</a:t>
            </a:r>
            <a:r>
              <a:rPr lang="uk-UA" sz="2400" dirty="0" smtClean="0"/>
              <a:t>", з якою Шевченкові не пощастило поєднати свою долю, і Оксана, </a:t>
            </a:r>
            <a:r>
              <a:rPr lang="uk-UA" sz="2400" dirty="0" err="1" smtClean="0"/>
              <a:t>Герасименкова</a:t>
            </a:r>
            <a:r>
              <a:rPr lang="uk-UA" sz="2400" dirty="0" smtClean="0"/>
              <a:t> сучасниця, що разом із квітами приносить на могилу Кобзаря свою велику любов. Це у вірші "На могилі поета":</a:t>
            </a:r>
          </a:p>
          <a:p>
            <a:pPr marL="3490913"/>
            <a:endParaRPr lang="en-US" sz="2400" dirty="0" smtClean="0"/>
          </a:p>
          <a:p>
            <a:pPr marL="3490913"/>
            <a:r>
              <a:rPr lang="uk-UA" sz="2400" dirty="0" smtClean="0"/>
              <a:t>Пройшли часи,</a:t>
            </a:r>
          </a:p>
          <a:p>
            <a:pPr marL="3490913"/>
            <a:r>
              <a:rPr lang="uk-UA" sz="2400" dirty="0" smtClean="0"/>
              <a:t>Й дніпрові води</a:t>
            </a:r>
          </a:p>
          <a:p>
            <a:pPr marL="3490913"/>
            <a:r>
              <a:rPr lang="uk-UA" sz="2400" dirty="0" smtClean="0"/>
              <a:t>Хлюпочуть біля кручі знов.</a:t>
            </a:r>
          </a:p>
          <a:p>
            <a:pPr marL="3490913"/>
            <a:r>
              <a:rPr lang="uk-UA" sz="2400" dirty="0" smtClean="0"/>
              <a:t>І от ідуть сюди народи,</a:t>
            </a:r>
          </a:p>
          <a:p>
            <a:pPr marL="3490913"/>
            <a:r>
              <a:rPr lang="uk-UA" sz="2400" dirty="0" smtClean="0"/>
              <a:t>Несучи квіти і любов.</a:t>
            </a:r>
          </a:p>
          <a:p>
            <a:pPr marL="3490913"/>
            <a:r>
              <a:rPr lang="en-US" sz="2400" dirty="0" smtClean="0"/>
              <a:t>		</a:t>
            </a:r>
            <a:r>
              <a:rPr lang="uk-UA" sz="2400" dirty="0" smtClean="0"/>
              <a:t>***</a:t>
            </a:r>
          </a:p>
          <a:p>
            <a:pPr marL="3490913"/>
            <a:r>
              <a:rPr lang="uk-UA" sz="2400" dirty="0" smtClean="0"/>
              <a:t>Лежи, поет!</a:t>
            </a:r>
          </a:p>
          <a:p>
            <a:pPr marL="3490913"/>
            <a:r>
              <a:rPr lang="uk-UA" sz="2400" dirty="0" smtClean="0"/>
              <a:t>Нехай не в’януть</a:t>
            </a:r>
          </a:p>
          <a:p>
            <a:pPr marL="3490913"/>
            <a:r>
              <a:rPr lang="uk-UA" sz="2400" dirty="0" smtClean="0"/>
              <a:t>Вінки з колгоспного села,</a:t>
            </a:r>
          </a:p>
          <a:p>
            <a:pPr marL="3490913"/>
            <a:r>
              <a:rPr lang="uk-UA" sz="2400" dirty="0" smtClean="0"/>
              <a:t>Їх дівчина якась, Оксана,</a:t>
            </a:r>
          </a:p>
          <a:p>
            <a:pPr marL="3490913"/>
            <a:r>
              <a:rPr lang="uk-UA" sz="2400" dirty="0" smtClean="0"/>
              <a:t>Сюди недавно принесла.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4250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27355" y="0"/>
            <a:ext cx="1592317" cy="6858001"/>
            <a:chOff x="27355" y="0"/>
            <a:chExt cx="2012853" cy="6858001"/>
          </a:xfrm>
        </p:grpSpPr>
        <p:pic>
          <p:nvPicPr>
            <p:cNvPr id="4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0"/>
              <a:ext cx="2012853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3429001"/>
              <a:ext cx="201285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643043" y="142852"/>
            <a:ext cx="750095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/>
            <a:r>
              <a:rPr lang="uk-UA" sz="2400" dirty="0" smtClean="0"/>
              <a:t>Два плани, але іншого характеру, має поезія "Доля". Йдучи від </a:t>
            </a:r>
            <a:r>
              <a:rPr lang="uk-UA" sz="2400" dirty="0" smtClean="0"/>
              <a:t>епіграфа, </a:t>
            </a:r>
            <a:r>
              <a:rPr lang="uk-UA" sz="2400" dirty="0" smtClean="0"/>
              <a:t>взятого з однойменного Шевченкового вірша "Ти не лукавила зі мною", </a:t>
            </a:r>
            <a:r>
              <a:rPr lang="uk-UA" sz="2400" dirty="0" err="1" smtClean="0"/>
              <a:t>Герасименко</a:t>
            </a:r>
            <a:r>
              <a:rPr lang="uk-UA" sz="2400" dirty="0" smtClean="0"/>
              <a:t> спершу змальовує постать поета, сповнену бунтарської величі і високого благородства, а потім перекидає місток у свій час, трансформуючи відомі рядки:</a:t>
            </a:r>
          </a:p>
          <a:p>
            <a:pPr marL="2152650" indent="266700"/>
            <a:endParaRPr lang="en-US" sz="2400" dirty="0" smtClean="0"/>
          </a:p>
          <a:p>
            <a:pPr marL="2152650" indent="266700"/>
            <a:r>
              <a:rPr lang="uk-UA" sz="2400" dirty="0" smtClean="0"/>
              <a:t>Ходімо ж, доленько!</a:t>
            </a:r>
          </a:p>
          <a:p>
            <a:pPr marL="2152650" indent="266700"/>
            <a:r>
              <a:rPr lang="uk-UA" sz="2400" dirty="0" smtClean="0"/>
              <a:t>В нас слава справді.</a:t>
            </a:r>
          </a:p>
          <a:p>
            <a:pPr marL="2152650" indent="266700"/>
            <a:r>
              <a:rPr lang="uk-UA" sz="2400" dirty="0" smtClean="0"/>
              <a:t>Кобзарське слово</a:t>
            </a:r>
          </a:p>
          <a:p>
            <a:pPr marL="2152650" indent="266700"/>
            <a:r>
              <a:rPr lang="uk-UA" sz="2400" dirty="0" smtClean="0"/>
              <a:t>Вже давно зросло.</a:t>
            </a:r>
          </a:p>
          <a:p>
            <a:pPr marL="2152650" indent="266700"/>
            <a:r>
              <a:rPr lang="uk-UA" sz="2400" dirty="0" smtClean="0"/>
              <a:t>… Бо за собою в нас</a:t>
            </a:r>
          </a:p>
          <a:p>
            <a:pPr marL="2152650" indent="266700"/>
            <a:r>
              <a:rPr lang="uk-UA" sz="2400" dirty="0" smtClean="0"/>
              <a:t>Зерна неправди</a:t>
            </a:r>
          </a:p>
          <a:p>
            <a:pPr marL="2152650" indent="266700"/>
            <a:r>
              <a:rPr lang="uk-UA" sz="2400" dirty="0" smtClean="0"/>
              <a:t>У боротьбі</a:t>
            </a:r>
          </a:p>
          <a:p>
            <a:pPr marL="2152650" indent="266700"/>
            <a:r>
              <a:rPr lang="uk-UA" sz="2400" dirty="0" smtClean="0"/>
              <a:t>Ніколи не було.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4250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27355" y="0"/>
            <a:ext cx="1592317" cy="6858001"/>
            <a:chOff x="27355" y="0"/>
            <a:chExt cx="2012853" cy="6858001"/>
          </a:xfrm>
        </p:grpSpPr>
        <p:pic>
          <p:nvPicPr>
            <p:cNvPr id="4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0"/>
              <a:ext cx="2012853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3429001"/>
              <a:ext cx="201285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 descr="CIMG43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143116"/>
            <a:ext cx="2893221" cy="3857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481" y="142852"/>
            <a:ext cx="742951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uk-UA" sz="2000" dirty="0" smtClean="0"/>
              <a:t>До </a:t>
            </a:r>
            <a:r>
              <a:rPr lang="uk-UA" sz="2000" dirty="0" smtClean="0"/>
              <a:t>числа кращих поетичних творів воєнної пори на "шевченківську" тему належить вірш "З фронтового блокнота". Звернення в цьому творі до Шевченкового слова викликає в уяві загарбану фашистами, але </a:t>
            </a:r>
            <a:r>
              <a:rPr lang="uk-UA" sz="2000" dirty="0" smtClean="0"/>
              <a:t>нескорену Україну, </a:t>
            </a:r>
            <a:r>
              <a:rPr lang="uk-UA" sz="2000" dirty="0" smtClean="0"/>
              <a:t>до якої помислами лине боєць-патріот:</a:t>
            </a:r>
          </a:p>
          <a:p>
            <a:pPr marL="3135313"/>
            <a:endParaRPr lang="en-US" sz="2000" dirty="0" smtClean="0"/>
          </a:p>
          <a:p>
            <a:pPr marL="3135313"/>
            <a:r>
              <a:rPr lang="uk-UA" sz="2000" dirty="0" smtClean="0"/>
              <a:t>Краю </a:t>
            </a:r>
            <a:r>
              <a:rPr lang="uk-UA" sz="2000" dirty="0" smtClean="0"/>
              <a:t>рідний, хоч вітром синім</a:t>
            </a:r>
          </a:p>
          <a:p>
            <a:pPr marL="3135313"/>
            <a:r>
              <a:rPr lang="uk-UA" sz="2000" dirty="0" smtClean="0"/>
              <a:t>Нам дмухни із далеких меж,</a:t>
            </a:r>
          </a:p>
          <a:p>
            <a:pPr marL="3135313"/>
            <a:r>
              <a:rPr lang="uk-UA" sz="2000" dirty="0" smtClean="0"/>
              <a:t>Ти під катом не зігнеш спину,</a:t>
            </a:r>
          </a:p>
          <a:p>
            <a:pPr marL="3135313"/>
            <a:r>
              <a:rPr lang="uk-UA" sz="2000" dirty="0" smtClean="0"/>
              <a:t>Ти в крові і в грозі встаєш!</a:t>
            </a:r>
          </a:p>
          <a:p>
            <a:pPr marL="3135313"/>
            <a:r>
              <a:rPr lang="uk-UA" sz="2000" dirty="0" smtClean="0"/>
              <a:t>Чорний крук на розпутті </a:t>
            </a:r>
            <a:r>
              <a:rPr lang="uk-UA" sz="2000" dirty="0" err="1" smtClean="0"/>
              <a:t>кряче</a:t>
            </a:r>
            <a:r>
              <a:rPr lang="uk-UA" sz="2000" dirty="0" smtClean="0"/>
              <a:t>,</a:t>
            </a:r>
          </a:p>
          <a:p>
            <a:pPr marL="3135313"/>
            <a:r>
              <a:rPr lang="uk-UA" sz="2000" dirty="0" smtClean="0"/>
              <a:t>Оживає Холодний Яр,</a:t>
            </a:r>
          </a:p>
          <a:p>
            <a:pPr marL="3135313"/>
            <a:r>
              <a:rPr lang="uk-UA" sz="2000" dirty="0" smtClean="0"/>
              <a:t>І з концтабору йде незрячий,</a:t>
            </a:r>
          </a:p>
          <a:p>
            <a:pPr marL="3135313"/>
            <a:r>
              <a:rPr lang="uk-UA" sz="2000" dirty="0" smtClean="0"/>
              <a:t>Непокірний, грізний Кобзар.</a:t>
            </a:r>
          </a:p>
          <a:p>
            <a:pPr marL="3135313"/>
            <a:r>
              <a:rPr lang="uk-UA" sz="2000" dirty="0" smtClean="0"/>
              <a:t>***</a:t>
            </a:r>
          </a:p>
          <a:p>
            <a:pPr marL="3135313"/>
            <a:r>
              <a:rPr lang="uk-UA" sz="2000" dirty="0" smtClean="0"/>
              <a:t>Б’ють гармати, палає небо...</a:t>
            </a:r>
          </a:p>
          <a:p>
            <a:pPr marL="3135313"/>
            <a:r>
              <a:rPr lang="uk-UA" sz="2000" dirty="0" smtClean="0"/>
              <a:t>Краю рідний, вишневий край,</a:t>
            </a:r>
          </a:p>
          <a:p>
            <a:pPr marL="3135313"/>
            <a:r>
              <a:rPr lang="uk-UA" sz="2000" dirty="0" smtClean="0"/>
              <a:t>З «Кобзарем» я іду до тебе,</a:t>
            </a:r>
          </a:p>
          <a:p>
            <a:pPr marL="3135313"/>
            <a:r>
              <a:rPr lang="uk-UA" sz="2000" dirty="0" smtClean="0"/>
              <a:t>З словом рідним, простим. Чекай!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4250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27355" y="0"/>
            <a:ext cx="1592317" cy="6858001"/>
            <a:chOff x="27355" y="0"/>
            <a:chExt cx="2012853" cy="6858001"/>
          </a:xfrm>
        </p:grpSpPr>
        <p:pic>
          <p:nvPicPr>
            <p:cNvPr id="4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0"/>
              <a:ext cx="2012853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3429001"/>
              <a:ext cx="201285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714480" y="0"/>
            <a:ext cx="742952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75" indent="365125"/>
            <a:r>
              <a:rPr lang="uk-UA" sz="2000" dirty="0" smtClean="0"/>
              <a:t>Дуже глибокий слід лишило Шевченкове слово в драматургії Костя </a:t>
            </a:r>
            <a:r>
              <a:rPr lang="uk-UA" sz="2000" dirty="0" err="1" smtClean="0"/>
              <a:t>Герасименка</a:t>
            </a:r>
            <a:r>
              <a:rPr lang="uk-UA" sz="2000" dirty="0" smtClean="0"/>
              <a:t>. У 1939 році була написана "трагедійна поема"(за визначенням </a:t>
            </a:r>
            <a:r>
              <a:rPr lang="uk-UA" sz="2000" dirty="0" smtClean="0"/>
              <a:t>К.</a:t>
            </a:r>
            <a:r>
              <a:rPr lang="uk-UA" sz="2000" dirty="0" err="1" smtClean="0"/>
              <a:t>Герасименка</a:t>
            </a:r>
            <a:r>
              <a:rPr lang="uk-UA" sz="2000" dirty="0" smtClean="0"/>
              <a:t>)"При битій дорозі" за мотивами Шевченкової "Катерини". Сюжет і зміст творів обох авторів не тотожні. </a:t>
            </a:r>
            <a:r>
              <a:rPr lang="uk-UA" sz="2000" dirty="0" smtClean="0"/>
              <a:t>Перед</a:t>
            </a:r>
            <a:endParaRPr lang="en-US" sz="2000" dirty="0" smtClean="0"/>
          </a:p>
          <a:p>
            <a:r>
              <a:rPr lang="uk-UA" sz="2000" dirty="0" smtClean="0"/>
              <a:t> </a:t>
            </a:r>
            <a:r>
              <a:rPr lang="uk-UA" sz="2000" dirty="0" smtClean="0"/>
              <a:t>автором написаної через століття драматичної поеми "При битій дорозі" була вся творчість великого поета. Та Кость </a:t>
            </a:r>
            <a:r>
              <a:rPr lang="uk-UA" sz="2000" dirty="0" err="1" smtClean="0"/>
              <a:t>Герасименко</a:t>
            </a:r>
            <a:r>
              <a:rPr lang="uk-UA" sz="2000" dirty="0" smtClean="0"/>
              <a:t> не модернізував зміст поеми, а збагатив узятим </a:t>
            </a:r>
            <a:r>
              <a:rPr lang="uk-UA" sz="2000" dirty="0" smtClean="0"/>
              <a:t>же </a:t>
            </a:r>
            <a:r>
              <a:rPr lang="uk-UA" sz="2000" dirty="0" smtClean="0"/>
              <a:t>у самого Шевченка, але пізнішого, мотивами солдатчини, селянського протесту проти поміщиків, визвольної боротьби кавказьких народів, а також мотивом </a:t>
            </a:r>
            <a:r>
              <a:rPr lang="uk-UA" sz="2000" dirty="0" smtClean="0"/>
              <a:t>пророцтва </a:t>
            </a:r>
            <a:r>
              <a:rPr lang="uk-UA" sz="2000" dirty="0" smtClean="0"/>
              <a:t>щасливого майбутнього.</a:t>
            </a:r>
          </a:p>
          <a:p>
            <a:pPr indent="365125"/>
            <a:r>
              <a:rPr lang="uk-UA" sz="2000" dirty="0" smtClean="0"/>
              <a:t>В образі парубка Василя, якого не було в </a:t>
            </a:r>
            <a:r>
              <a:rPr lang="uk-UA" sz="2000" dirty="0" smtClean="0"/>
              <a:t>Шевченка, </a:t>
            </a:r>
            <a:r>
              <a:rPr lang="uk-UA" sz="2000" dirty="0" smtClean="0"/>
              <a:t>драматург прагнув подати бунтаря-кріпака.</a:t>
            </a:r>
          </a:p>
          <a:p>
            <a:pPr indent="365125"/>
            <a:r>
              <a:rPr lang="uk-UA" sz="2000" dirty="0" smtClean="0"/>
              <a:t>Крізь увесь твір провів </a:t>
            </a:r>
            <a:r>
              <a:rPr lang="uk-UA" sz="2000" dirty="0" err="1" smtClean="0"/>
              <a:t>Герасименко</a:t>
            </a:r>
            <a:r>
              <a:rPr lang="uk-UA" sz="2000" dirty="0" smtClean="0"/>
              <a:t> і народного співця Перебендю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7" name="Рисунок 6" descr="291011_133608_5878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0"/>
            <a:ext cx="4037149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0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27355" y="0"/>
            <a:ext cx="1592317" cy="6858001"/>
            <a:chOff x="27355" y="0"/>
            <a:chExt cx="2012853" cy="6858001"/>
          </a:xfrm>
        </p:grpSpPr>
        <p:pic>
          <p:nvPicPr>
            <p:cNvPr id="4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0"/>
              <a:ext cx="2012853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3429001"/>
              <a:ext cx="201285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 descr="Тарас-Шевченко-повесть-Наймичка-скорочено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428604"/>
            <a:ext cx="4267200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42" y="3929066"/>
            <a:ext cx="75009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/>
            <a:r>
              <a:rPr lang="uk-UA" sz="2800" dirty="0" smtClean="0"/>
              <a:t>Вражаючий драматизм улюбленої в народі Кобзаревої "Наймички" дав </a:t>
            </a:r>
            <a:r>
              <a:rPr lang="uk-UA" sz="2800" dirty="0" smtClean="0"/>
              <a:t>змогу</a:t>
            </a:r>
            <a:r>
              <a:rPr lang="en-US" sz="2800" dirty="0" smtClean="0"/>
              <a:t> </a:t>
            </a:r>
            <a:r>
              <a:rPr lang="uk-UA" sz="2800" dirty="0" err="1" smtClean="0"/>
              <a:t>Герасименкові</a:t>
            </a:r>
            <a:r>
              <a:rPr lang="uk-UA" sz="2800" dirty="0" smtClean="0"/>
              <a:t> написати </a:t>
            </a:r>
            <a:r>
              <a:rPr lang="uk-UA" sz="2800" dirty="0" smtClean="0"/>
              <a:t>в співдружності з Михайлом </a:t>
            </a:r>
            <a:r>
              <a:rPr lang="uk-UA" sz="2800" dirty="0" err="1" smtClean="0"/>
              <a:t>Вериківським</a:t>
            </a:r>
            <a:r>
              <a:rPr lang="uk-UA" sz="2800" dirty="0" smtClean="0"/>
              <a:t> лібрето для оперної сцени</a:t>
            </a:r>
            <a:r>
              <a:rPr lang="uk-UA" sz="2800" dirty="0" smtClean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4250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27355" y="0"/>
            <a:ext cx="1592317" cy="6858001"/>
            <a:chOff x="27355" y="0"/>
            <a:chExt cx="2012853" cy="6858001"/>
          </a:xfrm>
        </p:grpSpPr>
        <p:pic>
          <p:nvPicPr>
            <p:cNvPr id="4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0"/>
              <a:ext cx="2012853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3429001"/>
              <a:ext cx="201285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785886" y="928670"/>
            <a:ext cx="73581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/>
            <a:r>
              <a:rPr lang="uk-UA" sz="2800" dirty="0" smtClean="0"/>
              <a:t>Розкритися письменникові як лібретистові допомогло насамперед першоджерело – поема "Наймичка", у творчому зростанні ж </a:t>
            </a:r>
            <a:r>
              <a:rPr lang="uk-UA" sz="2800" dirty="0" err="1" smtClean="0"/>
              <a:t>Герасименка</a:t>
            </a:r>
            <a:r>
              <a:rPr lang="uk-UA" sz="2800" dirty="0" smtClean="0"/>
              <a:t> надихаючу роль відіграло Шевченкове слово.</a:t>
            </a:r>
          </a:p>
          <a:p>
            <a:pPr indent="365125"/>
            <a:r>
              <a:rPr lang="uk-UA" sz="2800" dirty="0" smtClean="0"/>
              <a:t>А Максим Рильський в есе, присвяченому пам’яті Костя </a:t>
            </a:r>
            <a:r>
              <a:rPr lang="uk-UA" sz="2800" dirty="0" err="1" smtClean="0"/>
              <a:t>Герасименка</a:t>
            </a:r>
            <a:r>
              <a:rPr lang="uk-UA" sz="2800" dirty="0" smtClean="0"/>
              <a:t>, зазначив: "… трепетно, все життя любив він Тараса </a:t>
            </a:r>
            <a:r>
              <a:rPr lang="uk-UA" sz="2800" dirty="0" err="1" smtClean="0"/>
              <a:t>Шевченка“</a:t>
            </a:r>
            <a:r>
              <a:rPr lang="uk-UA" sz="2800" dirty="0" smtClean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4250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27355" y="0"/>
            <a:ext cx="1592317" cy="6858001"/>
            <a:chOff x="27355" y="0"/>
            <a:chExt cx="2012853" cy="6858001"/>
          </a:xfrm>
        </p:grpSpPr>
        <p:pic>
          <p:nvPicPr>
            <p:cNvPr id="4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0"/>
              <a:ext cx="2012853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3429001"/>
              <a:ext cx="201285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643174" y="785794"/>
            <a:ext cx="5072098" cy="3906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8800" b="1" dirty="0" smtClean="0">
                <a:solidFill>
                  <a:srgbClr val="481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Дякую за увагу</a:t>
            </a:r>
            <a:endParaRPr lang="uk-UA" sz="8800" b="1" dirty="0">
              <a:solidFill>
                <a:srgbClr val="481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7355" y="0"/>
            <a:ext cx="1592317" cy="6858001"/>
            <a:chOff x="27355" y="0"/>
            <a:chExt cx="2012853" cy="6858001"/>
          </a:xfrm>
        </p:grpSpPr>
        <p:pic>
          <p:nvPicPr>
            <p:cNvPr id="4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0"/>
              <a:ext cx="2012853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3429001"/>
              <a:ext cx="201285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 descr="200px-Gerasimen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0"/>
            <a:ext cx="2540000" cy="332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42" y="142852"/>
            <a:ext cx="75009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4588" indent="357188"/>
            <a:r>
              <a:rPr lang="uk-UA" sz="2800" dirty="0" smtClean="0"/>
              <a:t>Костянтин Михайлович </a:t>
            </a:r>
            <a:r>
              <a:rPr lang="uk-UA" sz="2800" dirty="0" err="1" smtClean="0"/>
              <a:t>Герасименко</a:t>
            </a:r>
            <a:r>
              <a:rPr lang="uk-UA" sz="2800" dirty="0" smtClean="0"/>
              <a:t> – журналіст, поет, воїн. Народився він на благословенній Пирятинській землі 11 травня 1907 року в селі Прихідьки. А зростав </a:t>
            </a:r>
            <a:r>
              <a:rPr lang="uk-UA" sz="2800" dirty="0" smtClean="0"/>
              <a:t>у</a:t>
            </a:r>
          </a:p>
          <a:p>
            <a:pPr indent="2419350"/>
            <a:r>
              <a:rPr lang="uk-UA" sz="2800" dirty="0" smtClean="0"/>
              <a:t>селі </a:t>
            </a:r>
            <a:r>
              <a:rPr lang="uk-UA" sz="2800" dirty="0" smtClean="0"/>
              <a:t>Заріччя, в Пирятині. Тут побачили світ його перші твори.</a:t>
            </a:r>
            <a:endParaRPr lang="uk-UA" sz="2800" dirty="0"/>
          </a:p>
        </p:txBody>
      </p:sp>
      <p:pic>
        <p:nvPicPr>
          <p:cNvPr id="8" name="Рисунок 7" descr="risunok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4143380"/>
            <a:ext cx="5500726" cy="271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0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27355" y="0"/>
            <a:ext cx="1592317" cy="6858001"/>
            <a:chOff x="27355" y="0"/>
            <a:chExt cx="2012853" cy="6858001"/>
          </a:xfrm>
        </p:grpSpPr>
        <p:pic>
          <p:nvPicPr>
            <p:cNvPr id="4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0"/>
              <a:ext cx="2012853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3429001"/>
              <a:ext cx="201285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 descr="2013_04_11_58aa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42852"/>
            <a:ext cx="2857500" cy="28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3042" y="142852"/>
            <a:ext cx="73580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62275" indent="354013"/>
            <a:r>
              <a:rPr lang="uk-UA" sz="2800" dirty="0" smtClean="0"/>
              <a:t>На Шевченковій поетичній спадщині формувався майстер пера Кость </a:t>
            </a:r>
            <a:r>
              <a:rPr lang="uk-UA" sz="2800" dirty="0" err="1" smtClean="0"/>
              <a:t>Герасименко</a:t>
            </a:r>
            <a:r>
              <a:rPr lang="uk-UA" sz="2800" dirty="0" smtClean="0"/>
              <a:t>.</a:t>
            </a:r>
          </a:p>
          <a:p>
            <a:pPr marL="2962275" indent="354013"/>
            <a:r>
              <a:rPr lang="uk-UA" sz="2800" dirty="0" smtClean="0"/>
              <a:t>Зростаючи на </a:t>
            </a:r>
            <a:r>
              <a:rPr lang="uk-UA" sz="2800" dirty="0" err="1" smtClean="0"/>
              <a:t>Пирятинщині</a:t>
            </a:r>
            <a:r>
              <a:rPr lang="uk-UA" sz="2800" dirty="0" smtClean="0"/>
              <a:t>, у місцях, що зберегли Шевченкові</a:t>
            </a:r>
            <a:endParaRPr lang="en-US" sz="2800" dirty="0" smtClean="0"/>
          </a:p>
          <a:p>
            <a:r>
              <a:rPr lang="uk-UA" sz="2800" dirty="0" smtClean="0"/>
              <a:t> сліди (а це й Пирятин, і Березова Рудка…), </a:t>
            </a:r>
            <a:r>
              <a:rPr lang="uk-UA" sz="2800" dirty="0" err="1" smtClean="0"/>
              <a:t>Герасименко</a:t>
            </a:r>
            <a:r>
              <a:rPr lang="uk-UA" sz="2800" dirty="0" smtClean="0"/>
              <a:t> дуже рано почув про автора "Кобзаря" і рано підпав під владу його слова.</a:t>
            </a:r>
          </a:p>
          <a:p>
            <a:pPr marL="2962275" indent="354013"/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4250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27355" y="0"/>
            <a:ext cx="1592317" cy="6858001"/>
            <a:chOff x="27355" y="0"/>
            <a:chExt cx="2012853" cy="6858001"/>
          </a:xfrm>
        </p:grpSpPr>
        <p:pic>
          <p:nvPicPr>
            <p:cNvPr id="4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0"/>
              <a:ext cx="2012853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3429001"/>
              <a:ext cx="201285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 descr="939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571480"/>
            <a:ext cx="3042776" cy="4572007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86314" y="214290"/>
            <a:ext cx="435768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Сестра поета Лідія Михайлівна згадувала, що Кость дуже любив твори Тараса Шевченка. Коли лунала пісня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 діброві вітер віє,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Гуляє по полю,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 й сам підспівував. Мав гарний голос і музикальний слух.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27355" y="0"/>
            <a:ext cx="1592317" cy="6858001"/>
            <a:chOff x="27355" y="0"/>
            <a:chExt cx="2012853" cy="6858001"/>
          </a:xfrm>
        </p:grpSpPr>
        <p:pic>
          <p:nvPicPr>
            <p:cNvPr id="4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0"/>
              <a:ext cx="2012853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3429001"/>
              <a:ext cx="201285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 descr="246315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-1"/>
            <a:ext cx="7500958" cy="4500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3042" y="4643446"/>
            <a:ext cx="7500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uk-UA" sz="2400" dirty="0" smtClean="0"/>
              <a:t>За свідченням завідуючого Пирятинським повітовим відділом народної освіти М. Савченка, юний Кость навідувався до Березової Рудки, пов’язаної з життям і творчістю Тараса Шевченка, ще з дитинства заучував </a:t>
            </a:r>
            <a:r>
              <a:rPr lang="uk-UA" sz="2400" dirty="0" smtClean="0"/>
              <a:t>напам’ять </a:t>
            </a:r>
            <a:r>
              <a:rPr lang="uk-UA" sz="2400" dirty="0" smtClean="0"/>
              <a:t>його поезії.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4250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27355" y="0"/>
            <a:ext cx="1592317" cy="6858001"/>
            <a:chOff x="27355" y="0"/>
            <a:chExt cx="2012853" cy="6858001"/>
          </a:xfrm>
        </p:grpSpPr>
        <p:pic>
          <p:nvPicPr>
            <p:cNvPr id="4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0"/>
              <a:ext cx="2012853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3429001"/>
              <a:ext cx="201285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 descr="44623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571744"/>
            <a:ext cx="2941053" cy="4286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42" y="285728"/>
            <a:ext cx="7500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/>
            <a:r>
              <a:rPr lang="uk-UA" sz="2400" dirty="0" smtClean="0"/>
              <a:t>Шевченкове слово супроводжувало Костя </a:t>
            </a:r>
            <a:r>
              <a:rPr lang="uk-UA" sz="2400" dirty="0" err="1" smtClean="0"/>
              <a:t>Герасименка</a:t>
            </a:r>
            <a:r>
              <a:rPr lang="uk-UA" sz="2400" dirty="0" smtClean="0"/>
              <a:t> і тоді, коли вчителював на Донбасі, і коли служив у армії, і коли після демобілізації віддався письменницькій праці. Поет настільки знав "Кобзаря", що за будь-яких обставин міг вільно відтворити безліч рядків і цілих віршів.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4250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27355" y="0"/>
            <a:ext cx="1592317" cy="6858001"/>
            <a:chOff x="27355" y="0"/>
            <a:chExt cx="2012853" cy="6858001"/>
          </a:xfrm>
        </p:grpSpPr>
        <p:pic>
          <p:nvPicPr>
            <p:cNvPr id="4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0"/>
              <a:ext cx="2012853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3429001"/>
              <a:ext cx="201285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 descr="09d7879-img-31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0"/>
            <a:ext cx="5715000" cy="3686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480" y="3786190"/>
            <a:ext cx="7429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/>
            <a:r>
              <a:rPr lang="uk-UA" sz="2800" dirty="0" smtClean="0"/>
              <a:t>"Том улюблений "Кобзаря" був поетовим супутником на важких фронтових дорогах Великої Вітчизняної війни. Усвідомлюючи мобілізуючу роль Шевченкового слова, </a:t>
            </a:r>
            <a:r>
              <a:rPr lang="uk-UA" sz="2800" dirty="0" err="1" smtClean="0"/>
              <a:t>Герасименко</a:t>
            </a:r>
            <a:r>
              <a:rPr lang="uk-UA" sz="2800" dirty="0" smtClean="0"/>
              <a:t> друкує в армійських газетах матеріали, свої статті про великого народного співця.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4250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27355" y="0"/>
            <a:ext cx="1592317" cy="6858001"/>
            <a:chOff x="27355" y="0"/>
            <a:chExt cx="2012853" cy="6858001"/>
          </a:xfrm>
        </p:grpSpPr>
        <p:pic>
          <p:nvPicPr>
            <p:cNvPr id="4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0"/>
              <a:ext cx="2012853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3429001"/>
              <a:ext cx="201285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 descr="11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500042"/>
            <a:ext cx="2969000" cy="4143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480" y="302359"/>
            <a:ext cx="721523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3238" indent="355600"/>
            <a:r>
              <a:rPr lang="uk-UA" sz="2800" dirty="0" err="1" smtClean="0"/>
              <a:t>Герасименкові</a:t>
            </a:r>
            <a:r>
              <a:rPr lang="uk-UA" sz="2800" dirty="0" smtClean="0"/>
              <a:t> публіцистичні й критичні виступи засвідчували повсякчасне звертання до слова Шевченка. Дихання "Кобзаря" дає про себе знати в багатьох його ліричних та </a:t>
            </a:r>
            <a:r>
              <a:rPr lang="uk-UA" sz="2800" dirty="0" smtClean="0"/>
              <a:t>лірико-епічних </a:t>
            </a:r>
          </a:p>
          <a:p>
            <a:pPr marL="4763" indent="-4763"/>
            <a:r>
              <a:rPr lang="uk-UA" sz="2800" dirty="0" smtClean="0"/>
              <a:t>творах</a:t>
            </a:r>
            <a:r>
              <a:rPr lang="uk-UA" sz="2800" dirty="0" smtClean="0"/>
              <a:t>. Воно відчувається і в прагненні наснажити поезію важливим соціальним змістом, і в глибокому ліризмі поетової сповіді, і навіть у деяких композиційних прийомах.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4250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1604" y="428604"/>
            <a:ext cx="75723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17775" indent="352425"/>
            <a:r>
              <a:rPr lang="uk-UA" sz="2800" dirty="0" smtClean="0"/>
              <a:t>Є в Костя </a:t>
            </a:r>
            <a:r>
              <a:rPr lang="uk-UA" sz="2800" dirty="0" err="1" smtClean="0"/>
              <a:t>Герасименка</a:t>
            </a:r>
            <a:r>
              <a:rPr lang="uk-UA" sz="2800" dirty="0" smtClean="0"/>
              <a:t> й низка </a:t>
            </a:r>
            <a:r>
              <a:rPr lang="uk-UA" sz="2800" dirty="0" smtClean="0"/>
              <a:t>поезій, безпосередньо </a:t>
            </a:r>
            <a:r>
              <a:rPr lang="uk-UA" sz="2800" dirty="0" smtClean="0"/>
              <a:t>звернених як до Шевченка, так і до його героїв. Це "Катерина" з книжки "Пам’ять"(1938), "На могилі Шевченка", "Доля", "Присвята", вміщені у виданій </a:t>
            </a:r>
            <a:r>
              <a:rPr lang="uk-UA" sz="2800" dirty="0" smtClean="0"/>
              <a:t>до Шевченкового</a:t>
            </a:r>
          </a:p>
          <a:p>
            <a:r>
              <a:rPr lang="uk-UA" sz="2800" dirty="0" smtClean="0"/>
              <a:t>125-ліття </a:t>
            </a:r>
            <a:r>
              <a:rPr lang="uk-UA" sz="2800" dirty="0" smtClean="0"/>
              <a:t>збірці "Дорога", та опублікований 1942 року вірш "</a:t>
            </a:r>
            <a:r>
              <a:rPr lang="uk-UA" sz="2800" dirty="0" smtClean="0"/>
              <a:t>З фронтового </a:t>
            </a:r>
            <a:r>
              <a:rPr lang="uk-UA" sz="2800" dirty="0" smtClean="0"/>
              <a:t>блокнота".</a:t>
            </a:r>
          </a:p>
          <a:p>
            <a:pPr indent="355600"/>
            <a:endParaRPr lang="uk-UA" sz="2800" dirty="0"/>
          </a:p>
        </p:txBody>
      </p:sp>
      <p:grpSp>
        <p:nvGrpSpPr>
          <p:cNvPr id="2" name="Группа 2"/>
          <p:cNvGrpSpPr/>
          <p:nvPr/>
        </p:nvGrpSpPr>
        <p:grpSpPr>
          <a:xfrm>
            <a:off x="27355" y="0"/>
            <a:ext cx="1592317" cy="6858001"/>
            <a:chOff x="27355" y="0"/>
            <a:chExt cx="2012853" cy="6858001"/>
          </a:xfrm>
        </p:grpSpPr>
        <p:pic>
          <p:nvPicPr>
            <p:cNvPr id="4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0"/>
              <a:ext cx="2012853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Анатолий\Desktop\urok_taras_shevchenko\Матеріали до уцроку\Рушник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315"/>
            <a:stretch/>
          </p:blipFill>
          <p:spPr bwMode="auto">
            <a:xfrm>
              <a:off x="27355" y="3429001"/>
              <a:ext cx="201285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428604"/>
            <a:ext cx="2553909" cy="39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04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-укр-1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Презентация-укр-1</Template>
  <TotalTime>114</TotalTime>
  <Words>883</Words>
  <Application>Microsoft Office PowerPoint</Application>
  <PresentationFormat>Экран (4:3)</PresentationFormat>
  <Paragraphs>70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Презентация-укр-1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Milana</dc:creator>
  <cp:lastModifiedBy>Milana</cp:lastModifiedBy>
  <cp:revision>19</cp:revision>
  <dcterms:created xsi:type="dcterms:W3CDTF">2014-02-23T20:39:48Z</dcterms:created>
  <dcterms:modified xsi:type="dcterms:W3CDTF">2014-02-23T22:44:09Z</dcterms:modified>
</cp:coreProperties>
</file>