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4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81" r:id="rId10"/>
    <p:sldId id="270" r:id="rId11"/>
    <p:sldId id="276" r:id="rId12"/>
    <p:sldId id="275" r:id="rId13"/>
    <p:sldId id="277" r:id="rId14"/>
    <p:sldId id="282" r:id="rId15"/>
    <p:sldId id="267" r:id="rId16"/>
    <p:sldId id="278" r:id="rId17"/>
    <p:sldId id="280" r:id="rId18"/>
    <p:sldId id="279" r:id="rId19"/>
    <p:sldId id="271" r:id="rId20"/>
    <p:sldId id="273" r:id="rId21"/>
    <p:sldId id="274" r:id="rId22"/>
    <p:sldId id="27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7C80"/>
    <a:srgbClr val="0000FF"/>
    <a:srgbClr val="FFCCCC"/>
    <a:srgbClr val="0033CC"/>
    <a:srgbClr val="CC0099"/>
    <a:srgbClr val="A50021"/>
    <a:srgbClr val="009900"/>
    <a:srgbClr val="FFFF00"/>
    <a:srgbClr val="3C8C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52" autoAdjust="0"/>
    <p:restoredTop sz="94660"/>
  </p:normalViewPr>
  <p:slideViewPr>
    <p:cSldViewPr>
      <p:cViewPr>
        <p:scale>
          <a:sx n="64" d="100"/>
          <a:sy n="64" d="100"/>
        </p:scale>
        <p:origin x="-63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FAF53DE-CEFA-436B-8E76-D1BD893CB075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6F14663-EC7B-4867-AA70-71574FBC2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14663-EC7B-4867-AA70-71574FBC254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522DFC-CC07-4362-9446-C8C38A0416E4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3C55D-B13C-4CED-A99E-B7EC9D01C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20789-ED16-482F-AE8D-DB7C5FD8A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84A35-8935-4988-998F-3D77D76B8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EC39F-FEDB-477F-A866-03449CE60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6B7C3-AD3F-4B79-81DB-8D211B198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4D6FA-17EF-4BEA-AA63-EB48464A4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BED23-1F49-4D85-8505-B2B37A9C6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27E92-7CFC-45AB-9384-F0EDAB8AE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30A6A-A235-4FB0-AD46-D1EE0D9AF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BFD0E-CABF-4A3C-9495-39074CF22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489AA-7F1A-4DFA-839A-4DDDEAE91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68153-8193-4B99-AD5C-2B43735AD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48218-2886-417B-B6F5-09BF244B2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DB728-5D66-450D-821C-27F5921E5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7782DFC-9551-4812-A808-55CFEDD5A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60350"/>
            <a:ext cx="8497887" cy="1223963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Пирятинська с з ш І-ІІІ ступенів №4 з поглибленим вивченням трудового навчання</a:t>
            </a:r>
            <a:endParaRPr lang="ru-RU" sz="2800" i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3" name="Picture 5" descr="choo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700213"/>
            <a:ext cx="6408738" cy="4811712"/>
          </a:xfrm>
          <a:prstGeom prst="rect">
            <a:avLst/>
          </a:prstGeom>
          <a:noFill/>
          <a:ln w="57150" cmpd="thickThin">
            <a:solidFill>
              <a:srgbClr val="66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5" descr="STA714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742" y="2071678"/>
            <a:ext cx="5619340" cy="440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728" y="285728"/>
            <a:ext cx="6858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ru-RU" b="1" dirty="0" err="1" smtClean="0">
                <a:solidFill>
                  <a:srgbClr val="0033CC"/>
                </a:solidFill>
              </a:rPr>
              <a:t>Тепер</a:t>
            </a: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ru-RU" b="1" dirty="0" err="1" smtClean="0">
                <a:solidFill>
                  <a:srgbClr val="0033CC"/>
                </a:solidFill>
              </a:rPr>
              <a:t>беремо</a:t>
            </a:r>
            <a:r>
              <a:rPr lang="ru-RU" b="1" dirty="0" smtClean="0">
                <a:solidFill>
                  <a:srgbClr val="0033CC"/>
                </a:solidFill>
              </a:rPr>
              <a:t> квадрат </a:t>
            </a:r>
            <a:r>
              <a:rPr lang="ru-RU" b="1" dirty="0" err="1" smtClean="0">
                <a:solidFill>
                  <a:srgbClr val="0033CC"/>
                </a:solidFill>
              </a:rPr>
              <a:t>білої</a:t>
            </a: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ru-RU" b="1" dirty="0" err="1" smtClean="0">
                <a:solidFill>
                  <a:srgbClr val="0033CC"/>
                </a:solidFill>
              </a:rPr>
              <a:t>тканини</a:t>
            </a: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ru-RU" b="1" dirty="0" err="1" smtClean="0">
                <a:solidFill>
                  <a:srgbClr val="0033CC"/>
                </a:solidFill>
              </a:rPr>
              <a:t>із</a:t>
            </a: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ru-RU" b="1" smtClean="0">
                <a:solidFill>
                  <a:srgbClr val="0033CC"/>
                </a:solidFill>
              </a:rPr>
              <a:t>стороною 30-30 </a:t>
            </a:r>
            <a:r>
              <a:rPr lang="ru-RU" b="1" dirty="0" smtClean="0">
                <a:solidFill>
                  <a:srgbClr val="0033CC"/>
                </a:solidFill>
              </a:rPr>
              <a:t>см </a:t>
            </a:r>
            <a:r>
              <a:rPr lang="ru-RU" b="1" dirty="0" err="1" smtClean="0">
                <a:solidFill>
                  <a:srgbClr val="0033CC"/>
                </a:solidFill>
              </a:rPr>
              <a:t>і</a:t>
            </a: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ru-RU" b="1" dirty="0" err="1" smtClean="0">
                <a:solidFill>
                  <a:srgbClr val="0033CC"/>
                </a:solidFill>
              </a:rPr>
              <a:t>обвиваємо</a:t>
            </a:r>
            <a:r>
              <a:rPr lang="ru-RU" b="1" dirty="0" smtClean="0">
                <a:solidFill>
                  <a:srgbClr val="0033CC"/>
                </a:solidFill>
              </a:rPr>
              <a:t> голову </a:t>
            </a:r>
            <a:r>
              <a:rPr lang="ru-RU" b="1" dirty="0" err="1" smtClean="0">
                <a:solidFill>
                  <a:srgbClr val="0033CC"/>
                </a:solidFill>
              </a:rPr>
              <a:t>наче</a:t>
            </a: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ru-RU" b="1" dirty="0" err="1" smtClean="0">
                <a:solidFill>
                  <a:srgbClr val="0033CC"/>
                </a:solidFill>
              </a:rPr>
              <a:t>хустинкою</a:t>
            </a:r>
            <a:r>
              <a:rPr lang="ru-RU" b="1" dirty="0" smtClean="0">
                <a:solidFill>
                  <a:srgbClr val="0033CC"/>
                </a:solidFill>
              </a:rPr>
              <a:t>, </a:t>
            </a:r>
            <a:r>
              <a:rPr lang="ru-RU" b="1" dirty="0" err="1" smtClean="0">
                <a:solidFill>
                  <a:srgbClr val="0033CC"/>
                </a:solidFill>
              </a:rPr>
              <a:t>обкручуємо</a:t>
            </a:r>
            <a:r>
              <a:rPr lang="ru-RU" b="1" dirty="0" smtClean="0">
                <a:solidFill>
                  <a:srgbClr val="0033CC"/>
                </a:solidFill>
              </a:rPr>
              <a:t> ниткою,  </a:t>
            </a:r>
            <a:r>
              <a:rPr lang="ru-RU" b="1" dirty="0" err="1" smtClean="0">
                <a:solidFill>
                  <a:srgbClr val="0033CC"/>
                </a:solidFill>
              </a:rPr>
              <a:t>формуючи</a:t>
            </a:r>
            <a:r>
              <a:rPr lang="ru-RU" b="1" dirty="0" smtClean="0">
                <a:solidFill>
                  <a:srgbClr val="0033CC"/>
                </a:solidFill>
              </a:rPr>
              <a:t>  </a:t>
            </a:r>
            <a:r>
              <a:rPr lang="ru-RU" b="1" dirty="0" err="1" smtClean="0">
                <a:solidFill>
                  <a:srgbClr val="0033CC"/>
                </a:solidFill>
              </a:rPr>
              <a:t>шию</a:t>
            </a:r>
            <a:r>
              <a:rPr lang="ru-RU" b="1" dirty="0" smtClean="0">
                <a:solidFill>
                  <a:srgbClr val="0033CC"/>
                </a:solidFill>
              </a:rPr>
              <a:t>.</a:t>
            </a:r>
          </a:p>
          <a:p>
            <a:pPr lvl="8">
              <a:buFont typeface="Wingdings" pitchFamily="2" charset="2"/>
              <a:buChar char="v"/>
            </a:pP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err="1">
                <a:solidFill>
                  <a:srgbClr val="0000FF"/>
                </a:solidFill>
              </a:rPr>
              <a:t>Виходить</a:t>
            </a:r>
            <a:r>
              <a:rPr lang="ru-RU" b="1" dirty="0">
                <a:solidFill>
                  <a:srgbClr val="0000FF"/>
                </a:solidFill>
              </a:rPr>
              <a:t> голова - </a:t>
            </a:r>
            <a:r>
              <a:rPr lang="ru-RU" b="1" dirty="0" err="1">
                <a:solidFill>
                  <a:srgbClr val="0000FF"/>
                </a:solidFill>
              </a:rPr>
              <a:t>єдина</a:t>
            </a:r>
            <a:r>
              <a:rPr lang="ru-RU" b="1" dirty="0">
                <a:solidFill>
                  <a:srgbClr val="0000FF"/>
                </a:solidFill>
              </a:rPr>
              <a:t>   </a:t>
            </a:r>
            <a:r>
              <a:rPr lang="ru-RU" b="1" dirty="0" err="1">
                <a:solidFill>
                  <a:srgbClr val="0000FF"/>
                </a:solidFill>
              </a:rPr>
              <a:t>об'ємна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err="1">
                <a:solidFill>
                  <a:srgbClr val="0000FF"/>
                </a:solidFill>
              </a:rPr>
              <a:t>частина</a:t>
            </a:r>
            <a:r>
              <a:rPr lang="ru-RU" b="1" dirty="0">
                <a:solidFill>
                  <a:srgbClr val="0000FF"/>
                </a:solidFill>
              </a:rPr>
              <a:t> ляльки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</a:t>
            </a:r>
            <a:r>
              <a:rPr lang="ru-RU" sz="2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Потім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голову </a:t>
            </a:r>
            <a:r>
              <a:rPr lang="ru-RU" sz="2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перев'язуэмо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нитками в </a:t>
            </a:r>
            <a:r>
              <a:rPr lang="ru-RU" sz="2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такий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спосіб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що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там, де </a:t>
            </a:r>
            <a:r>
              <a:rPr lang="ru-RU" sz="2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має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бути </a:t>
            </a:r>
            <a:r>
              <a:rPr lang="ru-RU" sz="2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обличчя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утворюється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хрест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намотуємо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нитку, </a:t>
            </a:r>
            <a:r>
              <a:rPr lang="ru-RU" sz="2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бажано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від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себе. </a:t>
            </a:r>
            <a:r>
              <a:rPr lang="ru-RU" sz="2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Спочатку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вертикально </a:t>
            </a:r>
            <a:r>
              <a:rPr lang="ru-RU" sz="2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потім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горизонтально.  </a:t>
            </a:r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b="1" dirty="0" smtClean="0"/>
          </a:p>
        </p:txBody>
      </p:sp>
      <p:pic>
        <p:nvPicPr>
          <p:cNvPr id="14339" name="Picture 2" descr="C:\Documents and Settings\Admin\Рабочий стол\фотографии\STA714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3042" y="2107341"/>
            <a:ext cx="5607047" cy="4204548"/>
          </a:xfr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За </a:t>
            </a:r>
            <a:r>
              <a:rPr lang="ru-RU" sz="2000" b="1" dirty="0" err="1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повір'ям</a:t>
            </a:r>
            <a:r>
              <a:rPr lang="ru-RU" sz="2000" b="1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2000" b="1" dirty="0" err="1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хрест</a:t>
            </a:r>
            <a:r>
              <a:rPr lang="ru-RU" sz="2000" b="1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dirty="0" err="1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вишивали</a:t>
            </a:r>
            <a:r>
              <a:rPr lang="ru-RU" sz="2000" b="1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 на </a:t>
            </a:r>
            <a:r>
              <a:rPr lang="ru-RU" sz="2000" b="1" dirty="0" err="1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голівці</a:t>
            </a:r>
            <a:r>
              <a:rPr lang="ru-RU" sz="2000" b="1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 ляльки для того, </a:t>
            </a:r>
            <a:r>
              <a:rPr lang="ru-RU" sz="2000" b="1" dirty="0" err="1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щоб</a:t>
            </a:r>
            <a:r>
              <a:rPr lang="ru-RU" sz="2000" b="1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ru-RU" sz="2000" b="1" dirty="0" err="1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тільце</a:t>
            </a:r>
            <a:r>
              <a:rPr lang="ru-RU" sz="2000" b="1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 не </a:t>
            </a:r>
            <a:r>
              <a:rPr lang="ru-RU" sz="2000" b="1" dirty="0" err="1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потрапила</a:t>
            </a:r>
            <a:r>
              <a:rPr lang="ru-RU" sz="2000" b="1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 нечиста сила. </a:t>
            </a:r>
            <a:r>
              <a:rPr lang="ru-RU" sz="2000" b="1" dirty="0" err="1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Тоді</a:t>
            </a:r>
            <a:r>
              <a:rPr lang="ru-RU" sz="2000" b="1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dirty="0" err="1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мотанка</a:t>
            </a:r>
            <a:r>
              <a:rPr lang="ru-RU" sz="2000" b="1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 буде </a:t>
            </a:r>
            <a:r>
              <a:rPr lang="ru-RU" sz="2000" b="1" dirty="0" err="1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безпечною</a:t>
            </a:r>
            <a:r>
              <a:rPr lang="ru-RU" sz="2000" b="1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dirty="0" err="1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і</a:t>
            </a:r>
            <a:r>
              <a:rPr lang="ru-RU" sz="2000" b="1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dirty="0" err="1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оберігатиме</a:t>
            </a:r>
            <a:r>
              <a:rPr lang="ru-RU" sz="2000" b="1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dirty="0" err="1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свого</a:t>
            </a:r>
            <a:r>
              <a:rPr lang="ru-RU" sz="2000" b="1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dirty="0" err="1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власника</a:t>
            </a:r>
            <a:r>
              <a:rPr lang="ru-RU" sz="2000" b="1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. </a:t>
            </a:r>
            <a:endParaRPr lang="ru-RU" sz="2000" b="1" dirty="0" smtClean="0">
              <a:solidFill>
                <a:srgbClr val="3333FF"/>
              </a:solidFill>
            </a:endParaRPr>
          </a:p>
        </p:txBody>
      </p:sp>
      <p:pic>
        <p:nvPicPr>
          <p:cNvPr id="15363" name="Picture 2" descr="C:\Documents and Settings\Admin\Рабочий стол\фотографии\STA7144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01080" cy="1143000"/>
          </a:xfrm>
        </p:spPr>
        <p:txBody>
          <a:bodyPr/>
          <a:lstStyle/>
          <a:p>
            <a:r>
              <a:rPr lang="uk-UA" sz="2000" b="1" dirty="0" smtClean="0">
                <a:solidFill>
                  <a:srgbClr val="3333FF"/>
                </a:solidFill>
              </a:rPr>
              <a:t>     Роблю груди – продовгуватий валик підкладаю під основну тканину нижче шиї і закріпляю нитками, створюючи форму грудей. </a:t>
            </a:r>
            <a:r>
              <a:rPr lang="ru-RU" sz="2000" dirty="0" smtClean="0">
                <a:solidFill>
                  <a:srgbClr val="0000FF"/>
                </a:solidFill>
              </a:rPr>
              <a:t>На грудях </a:t>
            </a:r>
            <a:r>
              <a:rPr lang="ru-RU" sz="2000" dirty="0" err="1" smtClean="0">
                <a:solidFill>
                  <a:srgbClr val="0000FF"/>
                </a:solidFill>
              </a:rPr>
              <a:t>мотаємо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кольоровою</a:t>
            </a:r>
            <a:r>
              <a:rPr lang="ru-RU" sz="2000" dirty="0" smtClean="0">
                <a:solidFill>
                  <a:srgbClr val="0000FF"/>
                </a:solidFill>
              </a:rPr>
              <a:t> ниткою у </a:t>
            </a:r>
            <a:r>
              <a:rPr lang="ru-RU" sz="2000" dirty="0" err="1" smtClean="0">
                <a:solidFill>
                  <a:srgbClr val="0000FF"/>
                </a:solidFill>
              </a:rPr>
              <a:t>вигляді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хреста</a:t>
            </a:r>
            <a:r>
              <a:rPr lang="ru-RU" sz="2000" dirty="0" smtClean="0">
                <a:solidFill>
                  <a:srgbClr val="0000FF"/>
                </a:solidFill>
              </a:rPr>
              <a:t>. </a:t>
            </a:r>
            <a:r>
              <a:rPr lang="ru-RU" sz="2000" dirty="0" err="1" smtClean="0">
                <a:solidFill>
                  <a:srgbClr val="0000FF"/>
                </a:solidFill>
              </a:rPr>
              <a:t>Це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особливість</a:t>
            </a:r>
            <a:r>
              <a:rPr lang="ru-RU" sz="2000" dirty="0" smtClean="0">
                <a:solidFill>
                  <a:srgbClr val="0000FF"/>
                </a:solidFill>
              </a:rPr>
              <a:t> ляльки – </a:t>
            </a:r>
            <a:r>
              <a:rPr lang="ru-RU" sz="2000" dirty="0" err="1" smtClean="0">
                <a:solidFill>
                  <a:srgbClr val="0000FF"/>
                </a:solidFill>
              </a:rPr>
              <a:t>мотанки</a:t>
            </a:r>
            <a:r>
              <a:rPr lang="ru-RU" sz="2000" dirty="0" smtClean="0">
                <a:solidFill>
                  <a:srgbClr val="0000FF"/>
                </a:solidFill>
              </a:rPr>
              <a:t>. </a:t>
            </a:r>
            <a:r>
              <a:rPr lang="ru-RU" sz="2000" dirty="0" err="1" smtClean="0">
                <a:solidFill>
                  <a:srgbClr val="0000FF"/>
                </a:solidFill>
              </a:rPr>
              <a:t>Хрест</a:t>
            </a:r>
            <a:r>
              <a:rPr lang="ru-RU" sz="2000" dirty="0" smtClean="0">
                <a:solidFill>
                  <a:srgbClr val="0000FF"/>
                </a:solidFill>
              </a:rPr>
              <a:t> – </a:t>
            </a:r>
            <a:r>
              <a:rPr lang="ru-RU" sz="2000" dirty="0" err="1" smtClean="0">
                <a:solidFill>
                  <a:srgbClr val="0000FF"/>
                </a:solidFill>
              </a:rPr>
              <a:t>це</a:t>
            </a:r>
            <a:r>
              <a:rPr lang="ru-RU" sz="2000" dirty="0" smtClean="0">
                <a:solidFill>
                  <a:srgbClr val="0000FF"/>
                </a:solidFill>
              </a:rPr>
              <a:t> символ </a:t>
            </a:r>
            <a:r>
              <a:rPr lang="ru-RU" sz="2000" dirty="0" err="1" smtClean="0">
                <a:solidFill>
                  <a:srgbClr val="0000FF"/>
                </a:solidFill>
              </a:rPr>
              <a:t>Сонця</a:t>
            </a:r>
            <a:r>
              <a:rPr lang="ru-RU" sz="2000" dirty="0" smtClean="0">
                <a:solidFill>
                  <a:srgbClr val="0000FF"/>
                </a:solidFill>
              </a:rPr>
              <a:t>.</a:t>
            </a:r>
            <a:endParaRPr lang="ru-RU" sz="2000" b="1" dirty="0" smtClean="0">
              <a:solidFill>
                <a:srgbClr val="0000FF"/>
              </a:solidFill>
            </a:endParaRPr>
          </a:p>
        </p:txBody>
      </p:sp>
      <p:pic>
        <p:nvPicPr>
          <p:cNvPr id="17411" name="Picture 2" descr="C:\Documents and Settings\Admin\Рабочий стол\фотографии\STA7144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sz="2000" b="1" dirty="0" err="1" smtClean="0">
                <a:solidFill>
                  <a:srgbClr val="C00000"/>
                </a:solidFill>
              </a:rPr>
              <a:t>Далі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скручуємо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з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тієї</a:t>
            </a:r>
            <a:r>
              <a:rPr lang="ru-RU" sz="2000" b="1" dirty="0" smtClean="0">
                <a:solidFill>
                  <a:srgbClr val="C00000"/>
                </a:solidFill>
              </a:rPr>
              <a:t> ж </a:t>
            </a:r>
            <a:r>
              <a:rPr lang="ru-RU" sz="2000" b="1" dirty="0" err="1" smtClean="0">
                <a:solidFill>
                  <a:srgbClr val="C00000"/>
                </a:solidFill>
              </a:rPr>
              <a:t>білої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тканини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ще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щільну</a:t>
            </a:r>
            <a:r>
              <a:rPr lang="ru-RU" sz="2000" b="1" dirty="0" smtClean="0">
                <a:solidFill>
                  <a:srgbClr val="C00000"/>
                </a:solidFill>
              </a:rPr>
              <a:t> трубочку, </a:t>
            </a:r>
            <a:r>
              <a:rPr lang="ru-RU" sz="2000" b="1" dirty="0" err="1" smtClean="0">
                <a:solidFill>
                  <a:srgbClr val="C00000"/>
                </a:solidFill>
              </a:rPr>
              <a:t>перев’язуємо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кольоровою</a:t>
            </a:r>
            <a:r>
              <a:rPr lang="ru-RU" sz="2000" b="1" dirty="0" smtClean="0">
                <a:solidFill>
                  <a:srgbClr val="C00000"/>
                </a:solidFill>
              </a:rPr>
              <a:t> ниткою </a:t>
            </a:r>
            <a:r>
              <a:rPr lang="ru-RU" sz="2000" b="1" dirty="0" err="1" smtClean="0">
                <a:solidFill>
                  <a:srgbClr val="C00000"/>
                </a:solidFill>
              </a:rPr>
              <a:t>з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обох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боків</a:t>
            </a:r>
            <a:r>
              <a:rPr lang="ru-RU" sz="2000" b="1" dirty="0" smtClean="0">
                <a:solidFill>
                  <a:srgbClr val="C00000"/>
                </a:solidFill>
              </a:rPr>
              <a:t> – вона </a:t>
            </a:r>
            <a:r>
              <a:rPr lang="ru-RU" sz="2000" b="1" dirty="0" err="1" smtClean="0">
                <a:solidFill>
                  <a:srgbClr val="C00000"/>
                </a:solidFill>
              </a:rPr>
              <a:t>імітуватиме</a:t>
            </a:r>
            <a:r>
              <a:rPr lang="ru-RU" sz="2000" b="1" dirty="0" smtClean="0">
                <a:solidFill>
                  <a:srgbClr val="C00000"/>
                </a:solidFill>
              </a:rPr>
              <a:t> руки ляльки. </a:t>
            </a:r>
            <a:r>
              <a:rPr lang="ru-RU" sz="2000" b="1" dirty="0" err="1" smtClean="0">
                <a:solidFill>
                  <a:srgbClr val="C00000"/>
                </a:solidFill>
              </a:rPr>
              <a:t>Далі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прикладаємо</a:t>
            </a:r>
            <a:r>
              <a:rPr lang="ru-RU" sz="2000" b="1" dirty="0" smtClean="0">
                <a:solidFill>
                  <a:srgbClr val="C00000"/>
                </a:solidFill>
              </a:rPr>
              <a:t> ручки </a:t>
            </a:r>
            <a:r>
              <a:rPr lang="ru-RU" sz="2000" b="1" dirty="0" err="1" smtClean="0">
                <a:solidFill>
                  <a:srgbClr val="C00000"/>
                </a:solidFill>
              </a:rPr>
              <a:t>і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примотуємо</a:t>
            </a:r>
            <a:r>
              <a:rPr lang="ru-RU" sz="2000" b="1" dirty="0" smtClean="0">
                <a:solidFill>
                  <a:srgbClr val="C00000"/>
                </a:solidFill>
              </a:rPr>
              <a:t> на </a:t>
            </a:r>
            <a:r>
              <a:rPr lang="ru-RU" sz="2000" b="1" dirty="0" err="1" smtClean="0">
                <a:solidFill>
                  <a:srgbClr val="C00000"/>
                </a:solidFill>
              </a:rPr>
              <a:t>рівні</a:t>
            </a:r>
            <a:r>
              <a:rPr lang="ru-RU" sz="2000" b="1" dirty="0" smtClean="0">
                <a:solidFill>
                  <a:srgbClr val="C00000"/>
                </a:solidFill>
              </a:rPr>
              <a:t> грудей, </a:t>
            </a:r>
            <a:r>
              <a:rPr lang="ru-RU" sz="2000" b="1" dirty="0" err="1" smtClean="0">
                <a:solidFill>
                  <a:srgbClr val="C00000"/>
                </a:solidFill>
              </a:rPr>
              <a:t>утворюючи</a:t>
            </a:r>
            <a:r>
              <a:rPr lang="ru-RU" sz="2000" b="1" dirty="0" smtClean="0">
                <a:solidFill>
                  <a:srgbClr val="C00000"/>
                </a:solidFill>
              </a:rPr>
              <a:t> таким чином </a:t>
            </a:r>
            <a:r>
              <a:rPr lang="ru-RU" sz="2000" b="1" dirty="0" err="1" smtClean="0">
                <a:solidFill>
                  <a:srgbClr val="C00000"/>
                </a:solidFill>
              </a:rPr>
              <a:t>хрест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71744"/>
            <a:ext cx="407196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571744"/>
            <a:ext cx="38576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872" y="2724144"/>
            <a:ext cx="407196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22865"/>
            <a:ext cx="4286280" cy="383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16113"/>
            <a:ext cx="4475162" cy="358457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1800" smtClean="0"/>
              <a:t> </a:t>
            </a:r>
            <a:r>
              <a:rPr lang="uk-UA" sz="2000" b="1" smtClean="0">
                <a:solidFill>
                  <a:srgbClr val="0000FF"/>
                </a:solidFill>
              </a:rPr>
              <a:t>1. При розкроюванні одягу я дотримуюсь наступних вимог: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000" b="1" smtClean="0">
                <a:solidFill>
                  <a:srgbClr val="0000FF"/>
                </a:solidFill>
              </a:rPr>
              <a:t>- розкрій провожу по повздовжній нитці;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000" b="1" smtClean="0">
                <a:solidFill>
                  <a:srgbClr val="0000FF"/>
                </a:solidFill>
              </a:rPr>
              <a:t>- розкрій провожу  з виворітного боку тканини;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000" b="1" smtClean="0">
                <a:solidFill>
                  <a:srgbClr val="0000FF"/>
                </a:solidFill>
              </a:rPr>
              <a:t>- обвожу контури викрійки за допомогою кольорової крейди;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000" b="1" smtClean="0">
                <a:solidFill>
                  <a:srgbClr val="0000FF"/>
                </a:solidFill>
              </a:rPr>
              <a:t>- раціонально використовую тканину.</a:t>
            </a:r>
          </a:p>
        </p:txBody>
      </p:sp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2268538" y="549275"/>
            <a:ext cx="4732354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Розкрій</a:t>
            </a:r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одягу</a:t>
            </a:r>
            <a:endParaRPr lang="ru-RU" sz="3600" b="1" kern="10" dirty="0" smtClean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uk-UA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</a:t>
            </a:r>
            <a:r>
              <a:rPr lang="uk-UA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ля ляльки</a:t>
            </a:r>
            <a:endParaRPr lang="ru-RU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991" name="Picture 7" descr="SDC152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9974" y="4214818"/>
            <a:ext cx="3242488" cy="2429986"/>
          </a:xfrm>
          <a:prstGeom prst="rect">
            <a:avLst/>
          </a:prstGeom>
          <a:noFill/>
          <a:ln w="38100">
            <a:solidFill>
              <a:srgbClr val="D60093"/>
            </a:solidFill>
            <a:prstDash val="dashDot"/>
            <a:miter lim="800000"/>
            <a:headEnd/>
            <a:tailEnd/>
          </a:ln>
        </p:spPr>
      </p:pic>
      <p:pic>
        <p:nvPicPr>
          <p:cNvPr id="5" name="Picture 7" descr="SDC152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14818"/>
            <a:ext cx="3242488" cy="2429986"/>
          </a:xfrm>
          <a:prstGeom prst="rect">
            <a:avLst/>
          </a:prstGeom>
          <a:noFill/>
          <a:ln w="38100">
            <a:solidFill>
              <a:srgbClr val="D60093"/>
            </a:solidFill>
            <a:prstDash val="dashDot"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p"/>
      <p:bldP spid="419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3333FF"/>
                </a:solidFill>
              </a:rPr>
              <a:t>Вишивання</a:t>
            </a:r>
            <a:r>
              <a:rPr lang="ru-RU" b="1" i="1" dirty="0" smtClean="0">
                <a:solidFill>
                  <a:srgbClr val="3333FF"/>
                </a:solidFill>
              </a:rPr>
              <a:t> </a:t>
            </a:r>
            <a:r>
              <a:rPr lang="ru-RU" b="1" i="1" dirty="0" err="1" smtClean="0">
                <a:solidFill>
                  <a:srgbClr val="3333FF"/>
                </a:solidFill>
              </a:rPr>
              <a:t>одягу</a:t>
            </a:r>
            <a:r>
              <a:rPr lang="ru-RU" b="1" i="1" dirty="0" smtClean="0">
                <a:solidFill>
                  <a:srgbClr val="3333FF"/>
                </a:solidFill>
              </a:rPr>
              <a:t> для ляльки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180242" y="1346230"/>
            <a:ext cx="4572032" cy="535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/>
          <a:lstStyle/>
          <a:p>
            <a:r>
              <a:rPr lang="uk-UA" sz="2400" b="1" dirty="0" smtClean="0">
                <a:solidFill>
                  <a:srgbClr val="CC0099"/>
                </a:solidFill>
              </a:rPr>
              <a:t>Надягаємо на ляльку сорочку, плахту , корсетку, підперізую поясом</a:t>
            </a:r>
            <a:endParaRPr lang="ru-RU" sz="2400" b="1" dirty="0">
              <a:solidFill>
                <a:srgbClr val="CC0099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959649"/>
            <a:ext cx="6072229" cy="457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Моя лялька - </a:t>
            </a: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мотанка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07052"/>
            <a:ext cx="3571900" cy="485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357690" y="2357428"/>
            <a:ext cx="478634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69" name="Rectangle 189"/>
          <p:cNvSpPr>
            <a:spLocks noChangeArrowheads="1"/>
          </p:cNvSpPr>
          <p:nvPr/>
        </p:nvSpPr>
        <p:spPr bwMode="auto">
          <a:xfrm>
            <a:off x="0" y="0"/>
            <a:ext cx="9144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uk-UA" sz="3600" b="1" i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Розрахунок собівартості виготовленого виробу</a:t>
            </a:r>
            <a:r>
              <a:rPr lang="ru-RU" sz="36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8435" name="Rectangle 190"/>
          <p:cNvSpPr>
            <a:spLocks noChangeArrowheads="1"/>
          </p:cNvSpPr>
          <p:nvPr/>
        </p:nvSpPr>
        <p:spPr bwMode="auto">
          <a:xfrm>
            <a:off x="1116013" y="1125538"/>
            <a:ext cx="7435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uk-UA" sz="3400" i="1">
                <a:solidFill>
                  <a:srgbClr val="3399FF"/>
                </a:solidFill>
                <a:latin typeface="Comic Sans MS" pitchFamily="66" charset="0"/>
              </a:rPr>
              <a:t>Розрахунок витрат матеріалів</a:t>
            </a:r>
            <a:r>
              <a:rPr lang="ru-RU" sz="4000" i="1">
                <a:solidFill>
                  <a:srgbClr val="3399FF"/>
                </a:solidFill>
                <a:latin typeface="Comic Sans MS" pitchFamily="66" charset="0"/>
              </a:rPr>
              <a:t> </a:t>
            </a:r>
          </a:p>
        </p:txBody>
      </p:sp>
      <p:graphicFrame>
        <p:nvGraphicFramePr>
          <p:cNvPr id="46525" name="Group 445"/>
          <p:cNvGraphicFramePr>
            <a:graphicFrameLocks noGrp="1"/>
          </p:cNvGraphicFramePr>
          <p:nvPr>
            <p:ph/>
          </p:nvPr>
        </p:nvGraphicFramePr>
        <p:xfrm>
          <a:off x="684213" y="1755775"/>
          <a:ext cx="7940675" cy="3635375"/>
        </p:xfrm>
        <a:graphic>
          <a:graphicData uri="http://schemas.openxmlformats.org/drawingml/2006/table">
            <a:tbl>
              <a:tblPr/>
              <a:tblGrid>
                <a:gridCol w="1985962"/>
                <a:gridCol w="1984375"/>
                <a:gridCol w="1985963"/>
                <a:gridCol w="1984375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матеріалів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Ціна одиниці вимірювання(грн.)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Витрати матеріалів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Вартість витрат(грн.)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Основна 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тканина(біле полотно)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15,00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 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Нитки швейні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1.50 грн.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шт.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4.50 грн.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Нитки вишивальні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2.00  грн.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шт.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Разом: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15,00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4500563" y="404813"/>
            <a:ext cx="439261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Творчий проект</a:t>
            </a: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1908175" y="692150"/>
            <a:ext cx="4897438" cy="143986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"Лялька - мотанка"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045075" y="2852738"/>
            <a:ext cx="4098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341313" algn="l"/>
              </a:tabLst>
            </a:pPr>
            <a:r>
              <a:rPr lang="uk-UA" b="1" i="1"/>
              <a:t>Автор проекту</a:t>
            </a:r>
            <a:r>
              <a:rPr lang="uk-UA" i="1"/>
              <a:t>  учениця 1</a:t>
            </a:r>
            <a:r>
              <a:rPr lang="en-US" i="1"/>
              <a:t>0</a:t>
            </a:r>
            <a:r>
              <a:rPr lang="uk-UA" i="1"/>
              <a:t> класу Гуленко Анастасия </a:t>
            </a:r>
            <a:endParaRPr lang="uk-UA" b="1" i="1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-323850" y="5084763"/>
            <a:ext cx="94678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tabLst>
                <a:tab pos="341313" algn="l"/>
              </a:tabLst>
            </a:pPr>
            <a:r>
              <a:rPr lang="ru-RU"/>
              <a:t>                                                                     </a:t>
            </a:r>
            <a:r>
              <a:rPr lang="uk-UA" b="1" i="1"/>
              <a:t>Керівник проекту</a:t>
            </a:r>
            <a:r>
              <a:rPr lang="uk-UA"/>
              <a:t> </a:t>
            </a:r>
          </a:p>
          <a:p>
            <a:pPr algn="r">
              <a:tabLst>
                <a:tab pos="341313" algn="l"/>
              </a:tabLst>
            </a:pPr>
            <a:r>
              <a:rPr lang="uk-UA"/>
              <a:t>                                                                           </a:t>
            </a:r>
            <a:r>
              <a:rPr lang="uk-UA" i="1"/>
              <a:t>вчитель-методист трудового</a:t>
            </a:r>
            <a:r>
              <a:rPr lang="ru-RU" i="1"/>
              <a:t>  </a:t>
            </a:r>
            <a:endParaRPr lang="ru-RU"/>
          </a:p>
          <a:p>
            <a:pPr algn="r">
              <a:tabLst>
                <a:tab pos="341313" algn="l"/>
              </a:tabLst>
            </a:pPr>
            <a:r>
              <a:rPr lang="ru-RU" i="1"/>
              <a:t>                                                                                </a:t>
            </a:r>
            <a:r>
              <a:rPr lang="uk-UA" i="1"/>
              <a:t>навчання , спеціаліст вищої категорії</a:t>
            </a:r>
            <a:r>
              <a:rPr lang="ru-RU" i="1"/>
              <a:t>        </a:t>
            </a:r>
            <a:endParaRPr lang="ru-RU"/>
          </a:p>
          <a:p>
            <a:pPr algn="r">
              <a:tabLst>
                <a:tab pos="341313" algn="l"/>
              </a:tabLst>
            </a:pPr>
            <a:r>
              <a:rPr lang="ru-RU" i="1"/>
              <a:t>                                                                </a:t>
            </a:r>
            <a:r>
              <a:rPr lang="uk-UA" b="1" i="1"/>
              <a:t>Тимошенко Тетяна Григорівна</a:t>
            </a:r>
            <a:endParaRPr lang="ru-RU"/>
          </a:p>
          <a:p>
            <a:pPr algn="r" eaLnBrk="0" hangingPunct="0">
              <a:tabLst>
                <a:tab pos="341313" algn="l"/>
              </a:tabLst>
            </a:pPr>
            <a:endParaRPr lang="ru-RU"/>
          </a:p>
        </p:txBody>
      </p:sp>
      <p:pic>
        <p:nvPicPr>
          <p:cNvPr id="5122" name="Picture 2" descr="Sta714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76221"/>
            <a:ext cx="3071834" cy="411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21510" grpId="0"/>
      <p:bldP spid="215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20" y="285728"/>
            <a:ext cx="8572496" cy="6357982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8100000" scaled="0"/>
          </a:gra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i="1" u="sng" dirty="0" smtClean="0">
                <a:solidFill>
                  <a:srgbClr val="FF9900"/>
                </a:solidFill>
              </a:rPr>
              <a:t> </a:t>
            </a:r>
            <a:r>
              <a:rPr lang="en-US" sz="2400" b="1" i="1" dirty="0" smtClean="0">
                <a:solidFill>
                  <a:srgbClr val="FF9900"/>
                </a:solidFill>
              </a:rPr>
              <a:t>           </a:t>
            </a:r>
            <a:r>
              <a:rPr lang="uk-UA" sz="2400" b="1" i="1" u="sng" dirty="0" smtClean="0">
                <a:solidFill>
                  <a:srgbClr val="FF9900"/>
                </a:solidFill>
                <a:latin typeface="Times New Roman" pitchFamily="18" charset="0"/>
              </a:rPr>
              <a:t>Розрахунок оплати праці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b="1" i="1" dirty="0" smtClean="0">
                <a:solidFill>
                  <a:srgbClr val="FF9900"/>
                </a:solidFill>
                <a:latin typeface="Times New Roman" pitchFamily="18" charset="0"/>
              </a:rPr>
              <a:t> на підставі, що оплата працівника 3 розряду складає 1 грн. за </a:t>
            </a:r>
            <a:r>
              <a:rPr lang="uk-UA" sz="2400" b="1" i="1" dirty="0" err="1" smtClean="0">
                <a:solidFill>
                  <a:srgbClr val="FF9900"/>
                </a:solidFill>
                <a:latin typeface="Times New Roman" pitchFamily="18" charset="0"/>
              </a:rPr>
              <a:t>год</a:t>
            </a:r>
            <a:r>
              <a:rPr lang="uk-UA" sz="2400" b="1" i="1" dirty="0" smtClean="0">
                <a:solidFill>
                  <a:srgbClr val="FF9900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b="1" i="1" dirty="0" smtClean="0">
                <a:solidFill>
                  <a:srgbClr val="FF9900"/>
                </a:solidFill>
                <a:latin typeface="Times New Roman" pitchFamily="18" charset="0"/>
              </a:rPr>
              <a:t>              Оплата моєї праці за </a:t>
            </a:r>
            <a:r>
              <a:rPr lang="uk-UA" sz="2400" b="1" i="1" dirty="0" smtClean="0">
                <a:solidFill>
                  <a:srgbClr val="FF9900"/>
                </a:solidFill>
                <a:latin typeface="Times New Roman" pitchFamily="18" charset="0"/>
              </a:rPr>
              <a:t>5</a:t>
            </a:r>
            <a:r>
              <a:rPr lang="uk-UA" sz="2400" b="1" i="1" dirty="0" smtClean="0">
                <a:solidFill>
                  <a:srgbClr val="FF9900"/>
                </a:solidFill>
                <a:latin typeface="Times New Roman" pitchFamily="18" charset="0"/>
              </a:rPr>
              <a:t> </a:t>
            </a:r>
            <a:r>
              <a:rPr lang="uk-UA" sz="2400" b="1" i="1" dirty="0" err="1" smtClean="0">
                <a:solidFill>
                  <a:srgbClr val="FF9900"/>
                </a:solidFill>
                <a:latin typeface="Times New Roman" pitchFamily="18" charset="0"/>
              </a:rPr>
              <a:t>год</a:t>
            </a:r>
            <a:r>
              <a:rPr lang="uk-UA" sz="2400" b="1" i="1" dirty="0" smtClean="0">
                <a:solidFill>
                  <a:srgbClr val="FF9900"/>
                </a:solidFill>
                <a:latin typeface="Times New Roman" pitchFamily="18" charset="0"/>
              </a:rPr>
              <a:t> складає </a:t>
            </a:r>
            <a:r>
              <a:rPr lang="uk-UA" sz="2400" b="1" i="1" dirty="0" smtClean="0">
                <a:solidFill>
                  <a:srgbClr val="FF9900"/>
                </a:solidFill>
                <a:latin typeface="Times New Roman" pitchFamily="18" charset="0"/>
              </a:rPr>
              <a:t>25</a:t>
            </a:r>
            <a:r>
              <a:rPr lang="uk-UA" sz="2400" b="1" i="1" dirty="0" smtClean="0">
                <a:solidFill>
                  <a:srgbClr val="FF9900"/>
                </a:solidFill>
                <a:latin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FF9900"/>
                </a:solidFill>
                <a:latin typeface="Times New Roman" pitchFamily="18" charset="0"/>
              </a:rPr>
              <a:t>грн.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b="1" i="1" dirty="0" smtClean="0">
                <a:solidFill>
                  <a:srgbClr val="FF9900"/>
                </a:solidFill>
                <a:latin typeface="Times New Roman" pitchFamily="18" charset="0"/>
              </a:rPr>
              <a:t>Ц1= </a:t>
            </a:r>
            <a:r>
              <a:rPr lang="uk-UA" sz="2400" b="1" i="1" dirty="0" smtClean="0">
                <a:solidFill>
                  <a:srgbClr val="FF9900"/>
                </a:solidFill>
                <a:latin typeface="Times New Roman" pitchFamily="18" charset="0"/>
              </a:rPr>
              <a:t>25</a:t>
            </a:r>
            <a:r>
              <a:rPr lang="uk-UA" sz="2400" b="1" i="1" dirty="0" smtClean="0">
                <a:solidFill>
                  <a:srgbClr val="FF9900"/>
                </a:solidFill>
                <a:latin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FF9900"/>
                </a:solidFill>
                <a:latin typeface="Times New Roman" pitchFamily="18" charset="0"/>
              </a:rPr>
              <a:t>грн</a:t>
            </a:r>
            <a:r>
              <a:rPr lang="uk-UA" sz="2400" b="1" i="1" dirty="0" smtClean="0">
                <a:solidFill>
                  <a:srgbClr val="FF99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000" i="1" dirty="0" smtClean="0">
                <a:solidFill>
                  <a:srgbClr val="FFFF00"/>
                </a:solidFill>
              </a:rPr>
              <a:t>. </a:t>
            </a:r>
            <a:r>
              <a:rPr lang="uk-UA" sz="2000" i="1" dirty="0" smtClean="0">
                <a:solidFill>
                  <a:srgbClr val="FFFF00"/>
                </a:solidFill>
              </a:rPr>
              <a:t>Вартість витрат на електроенергію (Т1): </a:t>
            </a:r>
            <a:endParaRPr lang="ru-RU" sz="2000" i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sz="2400" b="1" i="1" dirty="0" smtClean="0">
              <a:solidFill>
                <a:srgbClr val="FF9900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uk-UA" sz="2400" b="1" i="1" dirty="0" smtClean="0">
                <a:solidFill>
                  <a:srgbClr val="FFFF00"/>
                </a:solidFill>
              </a:rPr>
              <a:t>  </a:t>
            </a:r>
            <a:r>
              <a:rPr lang="uk-UA" sz="2400" b="1" i="1" dirty="0" smtClean="0">
                <a:solidFill>
                  <a:srgbClr val="FFFF00"/>
                </a:solidFill>
              </a:rPr>
              <a:t>тривалість прасування – 30 хвилин. </a:t>
            </a:r>
            <a:endParaRPr lang="ru-RU" sz="2400" b="1" i="1" dirty="0" smtClean="0">
              <a:solidFill>
                <a:srgbClr val="FFFF00"/>
              </a:solidFill>
            </a:endParaRPr>
          </a:p>
          <a:p>
            <a:r>
              <a:rPr lang="uk-UA" sz="2400" b="1" i="1" dirty="0" smtClean="0">
                <a:solidFill>
                  <a:srgbClr val="FFFF00"/>
                </a:solidFill>
              </a:rPr>
              <a:t>Т= Т1= 0,5 (години).</a:t>
            </a:r>
            <a:endParaRPr lang="ru-RU" sz="2400" b="1" i="1" dirty="0" smtClean="0">
              <a:solidFill>
                <a:srgbClr val="FFFF00"/>
              </a:solidFill>
            </a:endParaRPr>
          </a:p>
          <a:p>
            <a:r>
              <a:rPr lang="uk-UA" sz="2400" b="1" i="1" dirty="0" smtClean="0">
                <a:solidFill>
                  <a:srgbClr val="FFFF00"/>
                </a:solidFill>
              </a:rPr>
              <a:t>Ціна </a:t>
            </a:r>
            <a:r>
              <a:rPr lang="uk-UA" sz="2400" b="1" i="1" dirty="0" smtClean="0">
                <a:solidFill>
                  <a:srgbClr val="FFFF00"/>
                </a:solidFill>
              </a:rPr>
              <a:t>за 1 кВт </a:t>
            </a:r>
            <a:r>
              <a:rPr lang="uk-UA" sz="2400" b="1" i="1" dirty="0" err="1" smtClean="0">
                <a:solidFill>
                  <a:srgbClr val="FFFF00"/>
                </a:solidFill>
              </a:rPr>
              <a:t>електроенерії</a:t>
            </a:r>
            <a:r>
              <a:rPr lang="uk-UA" sz="2400" b="1" i="1" dirty="0" smtClean="0">
                <a:solidFill>
                  <a:srgbClr val="FFFF00"/>
                </a:solidFill>
              </a:rPr>
              <a:t> складає 0.2802 коп.</a:t>
            </a:r>
            <a:endParaRPr lang="ru-RU" sz="2400" b="1" i="1" dirty="0" smtClean="0">
              <a:solidFill>
                <a:srgbClr val="FFFF00"/>
              </a:solidFill>
            </a:endParaRPr>
          </a:p>
          <a:p>
            <a:r>
              <a:rPr lang="uk-UA" sz="2400" b="1" i="1" dirty="0" smtClean="0">
                <a:solidFill>
                  <a:srgbClr val="FFFF00"/>
                </a:solidFill>
              </a:rPr>
              <a:t>Ц2=0.2802*0,5</a:t>
            </a:r>
            <a:r>
              <a:rPr lang="uk-UA" sz="2400" b="1" i="1" dirty="0" smtClean="0">
                <a:solidFill>
                  <a:srgbClr val="FFFF00"/>
                </a:solidFill>
              </a:rPr>
              <a:t>= 0.42 грн. </a:t>
            </a:r>
            <a:endParaRPr lang="ru-RU" sz="2400" b="1" i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sz="2400" b="1" i="1" u="sng" dirty="0" smtClean="0">
              <a:solidFill>
                <a:srgbClr val="FF99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sz="2400" b="1" i="1" dirty="0" smtClean="0">
              <a:solidFill>
                <a:srgbClr val="33CC33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sz="2400" b="1" i="1" dirty="0" smtClean="0">
              <a:solidFill>
                <a:srgbClr val="33CC33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b="1" i="1" dirty="0" smtClean="0">
                <a:solidFill>
                  <a:srgbClr val="33CC33"/>
                </a:solidFill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8820150" cy="4248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b="1" i="1" u="sng" dirty="0" smtClean="0">
                <a:solidFill>
                  <a:srgbClr val="66CCFF"/>
                </a:solidFill>
                <a:latin typeface="Times New Roman" pitchFamily="18" charset="0"/>
              </a:rPr>
              <a:t>Визначення загальної собівартості виготовлення виробу.</a:t>
            </a:r>
            <a:r>
              <a:rPr lang="uk-UA" sz="2400" b="1" i="1" dirty="0" smtClean="0">
                <a:solidFill>
                  <a:srgbClr val="66CCFF"/>
                </a:solidFill>
                <a:latin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66CCFF"/>
                </a:solidFill>
                <a:latin typeface="Times New Roman" pitchFamily="18" charset="0"/>
              </a:rPr>
              <a:t> </a:t>
            </a:r>
            <a:r>
              <a:rPr lang="uk-UA" sz="2000" b="1" i="1" dirty="0" smtClean="0">
                <a:solidFill>
                  <a:srgbClr val="66CCFF"/>
                </a:solidFill>
              </a:rPr>
              <a:t>,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uk-UA" sz="2000" b="1" i="1" dirty="0" smtClean="0">
                <a:solidFill>
                  <a:srgbClr val="66CCFF"/>
                </a:solidFill>
              </a:rPr>
              <a:t>- </a:t>
            </a:r>
            <a:r>
              <a:rPr lang="uk-UA" sz="2000" b="1" i="1" dirty="0" err="1" smtClean="0">
                <a:solidFill>
                  <a:srgbClr val="66CCFF"/>
                </a:solidFill>
              </a:rPr>
              <a:t>Цм</a:t>
            </a:r>
            <a:r>
              <a:rPr lang="uk-UA" sz="2000" b="1" i="1" dirty="0" smtClean="0">
                <a:solidFill>
                  <a:srgbClr val="66CCFF"/>
                </a:solidFill>
              </a:rPr>
              <a:t> = 15 грн.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sz="2000" b="1" i="1" dirty="0" smtClean="0">
              <a:solidFill>
                <a:srgbClr val="66CC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000" b="1" i="1" dirty="0" smtClean="0">
                <a:solidFill>
                  <a:srgbClr val="66CCFF"/>
                </a:solidFill>
              </a:rPr>
              <a:t>- </a:t>
            </a:r>
            <a:r>
              <a:rPr lang="uk-UA" sz="2000" b="1" i="1" dirty="0" smtClean="0">
                <a:solidFill>
                  <a:srgbClr val="66CCFF"/>
                </a:solidFill>
              </a:rPr>
              <a:t>електроенергію </a:t>
            </a:r>
            <a:r>
              <a:rPr lang="uk-UA" sz="2000" b="1" i="1" dirty="0" smtClean="0">
                <a:solidFill>
                  <a:srgbClr val="66CCFF"/>
                </a:solidFill>
              </a:rPr>
              <a:t>1,5 </a:t>
            </a:r>
            <a:r>
              <a:rPr lang="uk-UA" sz="2000" b="1" i="1" dirty="0" smtClean="0">
                <a:solidFill>
                  <a:srgbClr val="66CCFF"/>
                </a:solidFill>
              </a:rPr>
              <a:t>кВт ( </a:t>
            </a:r>
            <a:r>
              <a:rPr lang="uk-UA" sz="2000" b="1" i="1" dirty="0" smtClean="0">
                <a:solidFill>
                  <a:srgbClr val="66CCFF"/>
                </a:solidFill>
              </a:rPr>
              <a:t>0.42 грн. </a:t>
            </a:r>
            <a:r>
              <a:rPr lang="uk-UA" sz="2000" b="1" i="1" dirty="0" smtClean="0">
                <a:solidFill>
                  <a:srgbClr val="66CCFF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000" b="1" i="1" dirty="0" smtClean="0">
                <a:solidFill>
                  <a:srgbClr val="66CCFF"/>
                </a:solidFill>
              </a:rPr>
              <a:t>- оплата праці за </a:t>
            </a:r>
            <a:r>
              <a:rPr lang="uk-UA" sz="2000" b="1" i="1" dirty="0" smtClean="0">
                <a:solidFill>
                  <a:srgbClr val="66CCFF"/>
                </a:solidFill>
              </a:rPr>
              <a:t>5</a:t>
            </a:r>
            <a:r>
              <a:rPr lang="uk-UA" sz="2000" b="1" i="1" dirty="0" smtClean="0">
                <a:solidFill>
                  <a:srgbClr val="66CCFF"/>
                </a:solidFill>
              </a:rPr>
              <a:t> </a:t>
            </a:r>
            <a:r>
              <a:rPr lang="uk-UA" sz="2000" b="1" i="1" dirty="0" err="1" smtClean="0">
                <a:solidFill>
                  <a:srgbClr val="66CCFF"/>
                </a:solidFill>
              </a:rPr>
              <a:t>год</a:t>
            </a:r>
            <a:r>
              <a:rPr lang="uk-UA" sz="2000" b="1" i="1" dirty="0" smtClean="0">
                <a:solidFill>
                  <a:srgbClr val="66CCFF"/>
                </a:solidFill>
              </a:rPr>
              <a:t> – </a:t>
            </a:r>
            <a:r>
              <a:rPr lang="uk-UA" sz="2000" b="1" i="1" dirty="0" smtClean="0">
                <a:solidFill>
                  <a:srgbClr val="66CCFF"/>
                </a:solidFill>
              </a:rPr>
              <a:t>25 </a:t>
            </a:r>
            <a:r>
              <a:rPr lang="uk-UA" sz="2000" b="1" i="1" dirty="0" smtClean="0">
                <a:solidFill>
                  <a:srgbClr val="66CCFF"/>
                </a:solidFill>
              </a:rPr>
              <a:t>грн.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000" b="1" i="1" dirty="0" smtClean="0">
                <a:solidFill>
                  <a:srgbClr val="66CCFF"/>
                </a:solidFill>
              </a:rPr>
              <a:t>Всього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000" b="1" i="1" dirty="0" smtClean="0">
                <a:solidFill>
                  <a:srgbClr val="66CCFF"/>
                </a:solidFill>
              </a:rPr>
              <a:t>Загальна собівартість  виготовлення виробу становить: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000" b="1" i="1" dirty="0" smtClean="0">
                <a:solidFill>
                  <a:srgbClr val="66CCFF"/>
                </a:solidFill>
              </a:rPr>
              <a:t>С = </a:t>
            </a:r>
            <a:r>
              <a:rPr lang="uk-UA" sz="2000" b="1" i="1" dirty="0" err="1" smtClean="0">
                <a:solidFill>
                  <a:srgbClr val="66CCFF"/>
                </a:solidFill>
              </a:rPr>
              <a:t>Цм</a:t>
            </a:r>
            <a:r>
              <a:rPr lang="uk-UA" sz="2000" b="1" i="1" dirty="0" smtClean="0">
                <a:solidFill>
                  <a:srgbClr val="66CCFF"/>
                </a:solidFill>
              </a:rPr>
              <a:t> + </a:t>
            </a:r>
            <a:r>
              <a:rPr lang="uk-UA" sz="2000" b="1" i="1" dirty="0" err="1" smtClean="0">
                <a:solidFill>
                  <a:srgbClr val="66CCFF"/>
                </a:solidFill>
              </a:rPr>
              <a:t>Ве</a:t>
            </a:r>
            <a:r>
              <a:rPr lang="uk-UA" sz="2000" b="1" i="1" dirty="0" smtClean="0">
                <a:solidFill>
                  <a:srgbClr val="66CCFF"/>
                </a:solidFill>
              </a:rPr>
              <a:t> + </a:t>
            </a:r>
            <a:r>
              <a:rPr lang="uk-UA" sz="2000" b="1" i="1" dirty="0" err="1" smtClean="0">
                <a:solidFill>
                  <a:srgbClr val="66CCFF"/>
                </a:solidFill>
              </a:rPr>
              <a:t>Роп</a:t>
            </a:r>
            <a:endParaRPr lang="uk-UA" sz="2000" b="1" i="1" dirty="0" smtClean="0">
              <a:solidFill>
                <a:srgbClr val="66CC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000" b="1" i="1" dirty="0" smtClean="0">
                <a:solidFill>
                  <a:srgbClr val="66CCFF"/>
                </a:solidFill>
              </a:rPr>
              <a:t>С = </a:t>
            </a:r>
            <a:r>
              <a:rPr lang="uk-UA" sz="2000" b="1" i="1" dirty="0" smtClean="0">
                <a:solidFill>
                  <a:srgbClr val="66CCFF"/>
                </a:solidFill>
              </a:rPr>
              <a:t>15 00 </a:t>
            </a:r>
            <a:r>
              <a:rPr lang="uk-UA" sz="2000" b="1" i="1" dirty="0" smtClean="0">
                <a:solidFill>
                  <a:srgbClr val="66CCFF"/>
                </a:solidFill>
              </a:rPr>
              <a:t>+ 0.42+25 </a:t>
            </a:r>
            <a:r>
              <a:rPr lang="uk-UA" sz="2000" b="1" i="1" dirty="0" smtClean="0">
                <a:solidFill>
                  <a:srgbClr val="66CCFF"/>
                </a:solidFill>
              </a:rPr>
              <a:t>= </a:t>
            </a:r>
            <a:r>
              <a:rPr lang="uk-UA" sz="2000" b="1" i="1" dirty="0" smtClean="0">
                <a:solidFill>
                  <a:srgbClr val="66CCFF"/>
                </a:solidFill>
              </a:rPr>
              <a:t>40.42</a:t>
            </a:r>
            <a:endParaRPr lang="uk-UA" sz="2000" b="1" i="1" dirty="0" smtClean="0">
              <a:solidFill>
                <a:srgbClr val="66CC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000" b="1" i="1" dirty="0" smtClean="0">
                <a:solidFill>
                  <a:srgbClr val="66CCFF"/>
                </a:solidFill>
              </a:rPr>
              <a:t>Собівартість виробу – </a:t>
            </a:r>
            <a:r>
              <a:rPr lang="uk-UA" sz="2000" b="1" i="1" u="sng" dirty="0" smtClean="0">
                <a:solidFill>
                  <a:srgbClr val="0000FF"/>
                </a:solidFill>
              </a:rPr>
              <a:t>40 </a:t>
            </a:r>
            <a:r>
              <a:rPr lang="uk-UA" sz="2000" b="1" i="1" u="sng" dirty="0" smtClean="0">
                <a:solidFill>
                  <a:srgbClr val="0000FF"/>
                </a:solidFill>
              </a:rPr>
              <a:t>грн.  </a:t>
            </a:r>
            <a:r>
              <a:rPr lang="uk-UA" sz="2000" b="1" i="1" u="sng" dirty="0" smtClean="0">
                <a:solidFill>
                  <a:srgbClr val="0000FF"/>
                </a:solidFill>
              </a:rPr>
              <a:t>42 </a:t>
            </a:r>
            <a:r>
              <a:rPr lang="uk-UA" sz="2000" b="1" i="1" u="sng" dirty="0" smtClean="0">
                <a:solidFill>
                  <a:srgbClr val="0000FF"/>
                </a:solidFill>
              </a:rPr>
              <a:t>коп.</a:t>
            </a:r>
            <a:r>
              <a:rPr lang="ru-RU" sz="2400" u="sng" dirty="0" smtClean="0">
                <a:solidFill>
                  <a:srgbClr val="0000FF"/>
                </a:solidFill>
              </a:rPr>
              <a:t> </a:t>
            </a:r>
            <a:endParaRPr lang="uk-UA" sz="2400" u="sng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229600" cy="4248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400" i="1" dirty="0" smtClean="0">
                <a:solidFill>
                  <a:srgbClr val="3333FF"/>
                </a:solidFill>
                <a:latin typeface="Comic Sans MS" pitchFamily="66" charset="0"/>
              </a:rPr>
              <a:t>Я поставила за мету виготовити ляльку – </a:t>
            </a:r>
            <a:r>
              <a:rPr lang="uk-UA" sz="2400" i="1" dirty="0" err="1" smtClean="0">
                <a:solidFill>
                  <a:srgbClr val="3333FF"/>
                </a:solidFill>
                <a:latin typeface="Comic Sans MS" pitchFamily="66" charset="0"/>
              </a:rPr>
              <a:t>мотанку</a:t>
            </a:r>
            <a:r>
              <a:rPr lang="uk-UA" sz="2400" i="1" dirty="0" smtClean="0">
                <a:solidFill>
                  <a:srgbClr val="3333FF"/>
                </a:solidFill>
                <a:latin typeface="Comic Sans MS" pitchFamily="66" charset="0"/>
              </a:rPr>
              <a:t> з урахуванням потреб, традицій, можливостей.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400" u="sng" dirty="0" smtClean="0">
                <a:solidFill>
                  <a:srgbClr val="3333FF"/>
                </a:solidFill>
                <a:latin typeface="Comic Sans MS" pitchFamily="66" charset="0"/>
              </a:rPr>
              <a:t>На мою думку  виконана модель: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 smtClean="0">
                <a:solidFill>
                  <a:srgbClr val="3333FF"/>
                </a:solidFill>
                <a:latin typeface="Comic Sans MS" pitchFamily="66" charset="0"/>
              </a:rPr>
              <a:t>відповідає естетичним, економічним, функціональним, конструкторським вимогам;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 smtClean="0">
                <a:solidFill>
                  <a:srgbClr val="3333FF"/>
                </a:solidFill>
                <a:latin typeface="Comic Sans MS" pitchFamily="66" charset="0"/>
              </a:rPr>
              <a:t>виглядає надійно та привабливо;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 smtClean="0">
                <a:solidFill>
                  <a:srgbClr val="3333FF"/>
                </a:solidFill>
                <a:latin typeface="Comic Sans MS" pitchFamily="66" charset="0"/>
              </a:rPr>
              <a:t>екологічно чиста;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 smtClean="0">
                <a:solidFill>
                  <a:srgbClr val="3333FF"/>
                </a:solidFill>
                <a:latin typeface="Comic Sans MS" pitchFamily="66" charset="0"/>
              </a:rPr>
              <a:t>близька до сучасних тенденцій моди.</a:t>
            </a:r>
            <a:r>
              <a:rPr lang="ru-RU" sz="240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143116"/>
            <a:ext cx="2928957" cy="43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902776" y="3614365"/>
            <a:ext cx="3281891" cy="278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uk-UA" b="1" i="1" smtClean="0"/>
              <a:t>Історія виробу</a:t>
            </a:r>
            <a:r>
              <a:rPr lang="ru-RU" smtClean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4892675" cy="244792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  </a:t>
            </a:r>
            <a:r>
              <a:rPr lang="uk-UA" sz="2400" dirty="0" smtClean="0">
                <a:solidFill>
                  <a:srgbClr val="FFFF00"/>
                </a:solidFill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</a:rPr>
              <a:t>Існує думка, що українська народна лялька з’явилася внаслідок побутових змін,матеріалів і способів виготовлення культових жіночих зображень. </a:t>
            </a:r>
            <a:endParaRPr lang="ru-RU" sz="2400" b="1" i="1" dirty="0" smtClean="0">
              <a:solidFill>
                <a:srgbClr val="FFFF00"/>
              </a:solidFill>
            </a:endParaRPr>
          </a:p>
          <a:p>
            <a:pPr eaLnBrk="1" hangingPunct="1"/>
            <a:endParaRPr lang="ru-RU" sz="2400" dirty="0" smtClean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0" y="1000108"/>
            <a:ext cx="3968750" cy="1714512"/>
          </a:xfrm>
        </p:spPr>
        <p:txBody>
          <a:bodyPr/>
          <a:lstStyle/>
          <a:p>
            <a:pPr eaLnBrk="1" hangingPunct="1"/>
            <a:r>
              <a:rPr lang="uk-UA" sz="2400" b="1" dirty="0" smtClean="0">
                <a:solidFill>
                  <a:srgbClr val="002060"/>
                </a:solidFill>
              </a:rPr>
              <a:t>Лялька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</a:rPr>
              <a:t>знана в багатьох традиційних культурах земної кулі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</a:rPr>
              <a:t>і виникла в часи пізнього палеоліту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214688"/>
            <a:ext cx="52197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 sz="2400"/>
              <a:t> </a:t>
            </a:r>
            <a:r>
              <a:rPr lang="uk-UA" sz="2400" b="1">
                <a:solidFill>
                  <a:srgbClr val="CC3300"/>
                </a:solidFill>
              </a:rPr>
              <a:t>Лялька – це і дитяча іграшка і оберіг родини й Роду і могутній обрядовий магічний талісман та символ  матері  і зв’язку між поколіннями</a:t>
            </a:r>
            <a:endParaRPr lang="ru-RU" sz="2400" b="1">
              <a:solidFill>
                <a:srgbClr val="CC3300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23850" y="5734050"/>
            <a:ext cx="6408738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859338" y="3213100"/>
            <a:ext cx="4038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uk-UA" sz="2400"/>
              <a:t> </a:t>
            </a:r>
            <a:endParaRPr lang="ru-RU" sz="2400"/>
          </a:p>
        </p:txBody>
      </p:sp>
      <p:sp>
        <p:nvSpPr>
          <p:cNvPr id="4104" name="Прямоугольник 10"/>
          <p:cNvSpPr>
            <a:spLocks noChangeArrowheads="1"/>
          </p:cNvSpPr>
          <p:nvPr/>
        </p:nvSpPr>
        <p:spPr bwMode="auto">
          <a:xfrm>
            <a:off x="285750" y="5000625"/>
            <a:ext cx="5143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FF00"/>
                </a:solidFill>
              </a:rPr>
              <a:t> </a:t>
            </a:r>
            <a:r>
              <a:rPr lang="ru-RU" sz="2400" b="1">
                <a:solidFill>
                  <a:srgbClr val="FFFF00"/>
                </a:solidFill>
              </a:rPr>
              <a:t>При виготовленні ляльки-мотанки в жодному разі не використовується голка, а тільки нитки і тканина. </a:t>
            </a:r>
          </a:p>
        </p:txBody>
      </p:sp>
      <p:pic>
        <p:nvPicPr>
          <p:cNvPr id="4105" name="Рисунок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857500"/>
            <a:ext cx="28670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4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24" presetClass="entr" presetSubtype="0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  <p:bldP spid="31748" grpId="0" build="p"/>
      <p:bldP spid="31749" grpId="0"/>
      <p:bldP spid="31750" grpId="0"/>
      <p:bldP spid="317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5473700" cy="11525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9EFF"/>
                    </a:gs>
                    <a:gs pos="20000">
                      <a:srgbClr val="85C2FF"/>
                    </a:gs>
                    <a:gs pos="35001">
                      <a:srgbClr val="C4D6EB"/>
                    </a:gs>
                    <a:gs pos="50000">
                      <a:srgbClr val="FFEBFA"/>
                    </a:gs>
                    <a:gs pos="64999">
                      <a:srgbClr val="C4D6EB"/>
                    </a:gs>
                    <a:gs pos="80000">
                      <a:srgbClr val="85C2FF"/>
                    </a:gs>
                    <a:gs pos="100000">
                      <a:srgbClr val="5E9E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Вироби-аналоги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95288" y="1341438"/>
            <a:ext cx="1308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uk-UA" b="1" i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Модель 1</a:t>
            </a:r>
            <a:endParaRPr lang="ru-RU" i="1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endParaRPr lang="uk-UA" b="1" i="1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627313" y="2781300"/>
            <a:ext cx="1308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uk-UA" b="1" i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Модель 2</a:t>
            </a:r>
            <a:endParaRPr lang="ru-RU" i="1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endParaRPr lang="uk-UA" b="1" i="1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716463" y="1341438"/>
            <a:ext cx="1308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uk-UA" b="1" i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Модель 3</a:t>
            </a:r>
            <a:endParaRPr lang="ru-RU" i="1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endParaRPr lang="uk-UA" b="1" i="1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7235825" y="2565400"/>
            <a:ext cx="1308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uk-UA" b="1" i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Модель 4</a:t>
            </a:r>
            <a:endParaRPr lang="ru-RU" i="1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endParaRPr lang="uk-UA" b="1" i="1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5127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928813"/>
            <a:ext cx="21177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4" descr="697563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3429000"/>
            <a:ext cx="21431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5" descr="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25" y="2143125"/>
            <a:ext cx="206216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63" y="3143250"/>
            <a:ext cx="20986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b="1" i="1" smtClean="0"/>
              <a:t>Економічне обґрунтування виробу</a:t>
            </a:r>
            <a:r>
              <a:rPr lang="ru-RU" sz="4000" smtClean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900738" cy="4186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400" b="1" dirty="0" smtClean="0"/>
              <a:t>       Я обрала цю модель тому, що з економічної точки зору для виготовлення ляльки – </a:t>
            </a:r>
            <a:r>
              <a:rPr lang="uk-UA" sz="2400" b="1" dirty="0" err="1" smtClean="0"/>
              <a:t>мотанки</a:t>
            </a:r>
            <a:r>
              <a:rPr lang="uk-UA" sz="2400" b="1" dirty="0" smtClean="0"/>
              <a:t>  необхідно:</a:t>
            </a:r>
          </a:p>
          <a:p>
            <a:pPr eaLnBrk="1" hangingPunct="1"/>
            <a:r>
              <a:rPr lang="uk-UA" sz="2400" b="1" dirty="0" smtClean="0"/>
              <a:t> незначна кількість тканини;</a:t>
            </a:r>
            <a:endParaRPr lang="ru-RU" sz="2400" b="1" dirty="0" smtClean="0"/>
          </a:p>
          <a:p>
            <a:pPr eaLnBrk="1" hangingPunct="1"/>
            <a:r>
              <a:rPr lang="uk-UA" sz="2400" b="1" dirty="0" smtClean="0"/>
              <a:t> потребує мінімальну кількість затрат електроенергії;</a:t>
            </a:r>
            <a:endParaRPr lang="ru-RU" sz="2400" b="1" dirty="0" smtClean="0"/>
          </a:p>
          <a:p>
            <a:pPr eaLnBrk="1" hangingPunct="1"/>
            <a:r>
              <a:rPr lang="uk-UA" sz="2400" b="1" dirty="0" smtClean="0"/>
              <a:t> для виготовлення </a:t>
            </a:r>
            <a:r>
              <a:rPr lang="uk-UA" sz="2400" b="1" dirty="0" err="1" smtClean="0"/>
              <a:t>ляльки-мотанки</a:t>
            </a:r>
            <a:r>
              <a:rPr lang="uk-UA" sz="2400" b="1" dirty="0" smtClean="0"/>
              <a:t> затрачена лише ручної праця, яка розвиває  мої творчі можливості</a:t>
            </a:r>
            <a:r>
              <a:rPr lang="ru-RU" sz="2400" b="1" dirty="0" smtClean="0"/>
              <a:t>;</a:t>
            </a:r>
          </a:p>
          <a:p>
            <a:pPr eaLnBrk="1" hangingPunct="1"/>
            <a:r>
              <a:rPr lang="ru-RU" sz="2400" b="1" dirty="0" smtClean="0"/>
              <a:t> я </a:t>
            </a:r>
            <a:r>
              <a:rPr lang="ru-RU" sz="2400" b="1" dirty="0" err="1" smtClean="0"/>
              <a:t>використала</a:t>
            </a:r>
            <a:r>
              <a:rPr lang="ru-RU" sz="2400" b="1" dirty="0" smtClean="0"/>
              <a:t> </a:t>
            </a:r>
            <a:r>
              <a:rPr lang="uk-UA" sz="2400" b="1" dirty="0" smtClean="0"/>
              <a:t> небагато, але красивих допоміжних матеріалів.</a:t>
            </a:r>
            <a:endParaRPr lang="ru-RU" sz="2400" b="1" dirty="0" smtClean="0"/>
          </a:p>
          <a:p>
            <a:pPr eaLnBrk="1" hangingPunct="1">
              <a:lnSpc>
                <a:spcPct val="90000"/>
              </a:lnSpc>
            </a:pPr>
            <a:endParaRPr lang="ru-RU" sz="2400" b="1" dirty="0" smtClean="0"/>
          </a:p>
        </p:txBody>
      </p:sp>
      <p:pic>
        <p:nvPicPr>
          <p:cNvPr id="6148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357313"/>
            <a:ext cx="278606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076825" cy="2089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uk-UA" sz="2000" b="1" i="1" u="sng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Екологічне обґрунтування виробу</a:t>
            </a:r>
            <a:r>
              <a:rPr lang="uk-UA" sz="1800" b="1" i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uk-UA" sz="1800" b="1" u="sng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1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ляльки - </a:t>
            </a:r>
            <a:r>
              <a:rPr lang="uk-UA" sz="18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мотанки</a:t>
            </a:r>
            <a:r>
              <a:rPr lang="uk-UA" sz="1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я використала тканину,яка відповідає вимогам до матеріалів, придатних до виготовлення виробу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1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(тканина м’яка, міцна, має достатній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1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опір на розрив і витирання).</a:t>
            </a:r>
            <a:endParaRPr lang="ru-RU" sz="1800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42938" y="2143125"/>
            <a:ext cx="590391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uk-UA" sz="2000" b="1" i="1" u="sng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Санітарно – гігієнічні вимоги до виробу</a:t>
            </a:r>
            <a:r>
              <a:rPr lang="uk-UA" sz="2000" b="1" i="1" u="sng" dirty="0">
                <a:solidFill>
                  <a:srgbClr val="3C8C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uk-UA" sz="2000" b="1" u="sng" dirty="0">
              <a:solidFill>
                <a:srgbClr val="3C8C9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uk-UA" b="1" dirty="0">
                <a:solidFill>
                  <a:srgbClr val="3C8C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Тканина легка, захищає тіло від пилу та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b="1" dirty="0">
                <a:solidFill>
                  <a:srgbClr val="3C8C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бактерій, приємна на дотик, має яскравий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b="1" dirty="0">
                <a:solidFill>
                  <a:srgbClr val="3C8C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колір, що позитивно впливає на людину,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b="1" dirty="0">
                <a:solidFill>
                  <a:srgbClr val="3C8C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 естетичний вигляд.</a:t>
            </a:r>
            <a:endParaRPr lang="ru-RU" b="1" dirty="0">
              <a:solidFill>
                <a:srgbClr val="3C8C9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419475" y="3716338"/>
            <a:ext cx="54006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uk-UA" sz="2000" b="1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Експлуатаційні вимоги до виробу.</a:t>
            </a:r>
            <a:endParaRPr lang="uk-UA" sz="2000" b="1" u="sng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uk-UA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Тканина  </a:t>
            </a:r>
            <a:r>
              <a:rPr lang="uk-UA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легко переться і прасується, добре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зберігає </a:t>
            </a:r>
            <a:r>
              <a:rPr lang="uk-UA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форму, забезпечує зручність і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комфорт</a:t>
            </a:r>
            <a:r>
              <a:rPr lang="uk-UA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На мою думку, конструкція </a:t>
            </a:r>
            <a:r>
              <a:rPr lang="uk-UA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ляльки </a:t>
            </a:r>
            <a:r>
              <a:rPr lang="uk-UA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-мотанки</a:t>
            </a:r>
            <a:r>
              <a:rPr lang="uk-UA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відповідно </a:t>
            </a:r>
            <a:r>
              <a:rPr lang="uk-UA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 його призначення, є  </a:t>
            </a:r>
            <a:r>
              <a:rPr lang="uk-UA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оригінальною</a:t>
            </a:r>
            <a:r>
              <a:rPr lang="uk-UA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характеризується  проявом  </a:t>
            </a:r>
            <a:r>
              <a:rPr lang="uk-UA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художнього  </a:t>
            </a:r>
            <a:r>
              <a:rPr lang="uk-UA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  естетичного </a:t>
            </a:r>
            <a:r>
              <a:rPr lang="uk-UA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смаку.</a:t>
            </a:r>
            <a:endParaRPr lang="ru-RU" dirty="0">
              <a:solidFill>
                <a:srgbClr val="3333CC"/>
              </a:solidFill>
            </a:endParaRPr>
          </a:p>
        </p:txBody>
      </p:sp>
      <p:pic>
        <p:nvPicPr>
          <p:cNvPr id="7173" name="Picture 7" descr="4105674_d2cefd18-252x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285750"/>
            <a:ext cx="24003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big_doll_Y6p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929063"/>
            <a:ext cx="3000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2" grpId="0"/>
      <p:bldP spid="378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6B13"/>
            </a:gs>
            <a:gs pos="50000">
              <a:srgbClr val="9CB86E"/>
            </a:gs>
            <a:gs pos="100000">
              <a:srgbClr val="DDEBC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7056438" cy="122396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50000">
                      <a:srgbClr val="F0EA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Конструкція власного виробу</a:t>
            </a: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2571750" y="5805488"/>
            <a:ext cx="5529263" cy="836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50000">
                      <a:srgbClr val="00CC00"/>
                    </a:gs>
                    <a:gs pos="100000">
                      <a:srgbClr val="66FF33"/>
                    </a:gs>
                  </a:gsLst>
                  <a:lin ang="2700000" scaled="1"/>
                </a:gradFill>
                <a:latin typeface="Arial"/>
                <a:cs typeface="Arial"/>
              </a:rPr>
              <a:t>Підбір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50000">
                      <a:srgbClr val="00CC00"/>
                    </a:gs>
                    <a:gs pos="100000">
                      <a:srgbClr val="66FF33"/>
                    </a:gs>
                  </a:gsLst>
                  <a:lin ang="2700000" scaled="1"/>
                </a:gradFill>
                <a:latin typeface="Arial"/>
                <a:cs typeface="Arial"/>
              </a:rPr>
              <a:t>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50000">
                      <a:srgbClr val="00CC00"/>
                    </a:gs>
                    <a:gs pos="100000">
                      <a:srgbClr val="66FF33"/>
                    </a:gs>
                  </a:gsLst>
                  <a:lin ang="2700000" scaled="1"/>
                </a:gradFill>
                <a:latin typeface="Arial"/>
                <a:cs typeface="Arial"/>
              </a:rPr>
              <a:t>тканини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50000">
                      <a:srgbClr val="00CC00"/>
                    </a:gs>
                    <a:gs pos="100000">
                      <a:srgbClr val="66FF33"/>
                    </a:gs>
                  </a:gsLst>
                  <a:lin ang="2700000" scaled="1"/>
                </a:gradFill>
                <a:latin typeface="Arial"/>
                <a:cs typeface="Arial"/>
              </a:rPr>
              <a:t>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50000">
                      <a:srgbClr val="00CC00"/>
                    </a:gs>
                    <a:gs pos="100000">
                      <a:srgbClr val="66FF33"/>
                    </a:gs>
                  </a:gsLst>
                  <a:lin ang="2700000" scaled="1"/>
                </a:gradFill>
                <a:latin typeface="Arial"/>
                <a:cs typeface="Arial"/>
              </a:rPr>
              <a:t>для ляльки -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50000">
                      <a:srgbClr val="00CC00"/>
                    </a:gs>
                    <a:gs pos="100000">
                      <a:srgbClr val="66FF33"/>
                    </a:gs>
                  </a:gsLst>
                  <a:lin ang="2700000" scaled="1"/>
                </a:gradFill>
                <a:latin typeface="Arial"/>
                <a:cs typeface="Arial"/>
              </a:rPr>
              <a:t>мотанки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33"/>
                  </a:gs>
                  <a:gs pos="50000">
                    <a:srgbClr val="00CC00"/>
                  </a:gs>
                  <a:gs pos="100000">
                    <a:srgbClr val="66FF33"/>
                  </a:gs>
                </a:gsLst>
                <a:lin ang="2700000" scaled="1"/>
              </a:gradFill>
              <a:latin typeface="Arial"/>
              <a:cs typeface="Arial"/>
            </a:endParaRPr>
          </a:p>
        </p:txBody>
      </p:sp>
      <p:pic>
        <p:nvPicPr>
          <p:cNvPr id="8196" name="Picture 9" descr="STA714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857375"/>
            <a:ext cx="49149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2357438"/>
            <a:ext cx="22145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7b4a9527408529924f87f7404197b1fe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214422"/>
            <a:ext cx="3286148" cy="2428892"/>
          </a:xfrm>
          <a:prstGeom prst="rect">
            <a:avLst/>
          </a:prstGeom>
          <a:noFill/>
          <a:ln w="57150" cmpd="thinThick">
            <a:solidFill>
              <a:srgbClr val="FFCCFF"/>
            </a:solidFill>
            <a:miter lim="800000"/>
            <a:headEnd/>
            <a:tailEnd/>
          </a:ln>
        </p:spPr>
      </p:pic>
      <p:sp>
        <p:nvSpPr>
          <p:cNvPr id="39943" name="WordArt 7"/>
          <p:cNvSpPr>
            <a:spLocks noChangeArrowheads="1" noChangeShapeType="1" noTextEdit="1"/>
          </p:cNvSpPr>
          <p:nvPr/>
        </p:nvSpPr>
        <p:spPr bwMode="auto">
          <a:xfrm>
            <a:off x="857224" y="500042"/>
            <a:ext cx="7232650" cy="71438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ru-RU" sz="4400" b="1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FF"/>
              </a:solidFill>
              <a:latin typeface="Arial"/>
              <a:cs typeface="Arial"/>
            </a:endParaRPr>
          </a:p>
          <a:p>
            <a:pPr algn="ctr"/>
            <a:r>
              <a:rPr lang="ru-RU" sz="44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"/>
                <a:cs typeface="Arial"/>
              </a:rPr>
              <a:t>Підбір</a:t>
            </a:r>
            <a:r>
              <a:rPr lang="ru-RU" sz="4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"/>
                <a:cs typeface="Arial"/>
              </a:rPr>
              <a:t> ниток</a:t>
            </a:r>
            <a:endParaRPr lang="ru-RU" sz="4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FF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828800"/>
            <a:ext cx="4071966" cy="402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857628"/>
            <a:ext cx="3286148" cy="274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  <a:solidFill>
            <a:srgbClr val="FFCCCC"/>
          </a:solidFill>
        </p:spPr>
        <p:txBody>
          <a:bodyPr/>
          <a:lstStyle/>
          <a:p>
            <a:r>
              <a:rPr lang="ru-RU" sz="2000" b="1" dirty="0" err="1" smtClean="0">
                <a:solidFill>
                  <a:srgbClr val="CC0099"/>
                </a:solidFill>
              </a:rPr>
              <a:t>Спершу</a:t>
            </a:r>
            <a:r>
              <a:rPr lang="ru-RU" sz="2000" b="1" dirty="0" smtClean="0">
                <a:solidFill>
                  <a:srgbClr val="CC0099"/>
                </a:solidFill>
              </a:rPr>
              <a:t> </a:t>
            </a:r>
            <a:r>
              <a:rPr lang="ru-RU" sz="2000" b="1" dirty="0" err="1" smtClean="0">
                <a:solidFill>
                  <a:srgbClr val="CC0099"/>
                </a:solidFill>
              </a:rPr>
              <a:t>робимо</a:t>
            </a:r>
            <a:r>
              <a:rPr lang="ru-RU" sz="2000" b="1" dirty="0" smtClean="0">
                <a:solidFill>
                  <a:srgbClr val="CC0099"/>
                </a:solidFill>
              </a:rPr>
              <a:t> </a:t>
            </a:r>
            <a:r>
              <a:rPr lang="ru-RU" sz="2000" b="1" dirty="0" err="1" smtClean="0">
                <a:solidFill>
                  <a:srgbClr val="CC0099"/>
                </a:solidFill>
              </a:rPr>
              <a:t>голівку</a:t>
            </a:r>
            <a:r>
              <a:rPr lang="ru-RU" sz="2000" b="1" dirty="0" smtClean="0">
                <a:solidFill>
                  <a:srgbClr val="CC0099"/>
                </a:solidFill>
              </a:rPr>
              <a:t>. Для </a:t>
            </a:r>
            <a:r>
              <a:rPr lang="ru-RU" sz="2000" b="1" dirty="0" err="1" smtClean="0">
                <a:solidFill>
                  <a:srgbClr val="CC0099"/>
                </a:solidFill>
              </a:rPr>
              <a:t>цього</a:t>
            </a:r>
            <a:r>
              <a:rPr lang="ru-RU" sz="2000" b="1" dirty="0" smtClean="0">
                <a:solidFill>
                  <a:srgbClr val="CC0099"/>
                </a:solidFill>
              </a:rPr>
              <a:t> </a:t>
            </a:r>
            <a:r>
              <a:rPr lang="ru-RU" sz="2000" b="1" dirty="0" err="1" smtClean="0">
                <a:solidFill>
                  <a:srgbClr val="CC0099"/>
                </a:solidFill>
              </a:rPr>
              <a:t>беремо</a:t>
            </a:r>
            <a:r>
              <a:rPr lang="ru-RU" sz="2000" b="1" dirty="0" smtClean="0">
                <a:solidFill>
                  <a:srgbClr val="CC0099"/>
                </a:solidFill>
              </a:rPr>
              <a:t> </a:t>
            </a:r>
            <a:r>
              <a:rPr lang="ru-RU" sz="2000" b="1" dirty="0" err="1" smtClean="0">
                <a:solidFill>
                  <a:srgbClr val="CC0099"/>
                </a:solidFill>
              </a:rPr>
              <a:t>довгу</a:t>
            </a:r>
            <a:r>
              <a:rPr lang="ru-RU" sz="2000" b="1" dirty="0" smtClean="0">
                <a:solidFill>
                  <a:srgbClr val="CC0099"/>
                </a:solidFill>
              </a:rPr>
              <a:t> </a:t>
            </a:r>
            <a:r>
              <a:rPr lang="ru-RU" sz="2000" b="1" dirty="0" err="1" smtClean="0">
                <a:solidFill>
                  <a:srgbClr val="CC0099"/>
                </a:solidFill>
              </a:rPr>
              <a:t>смужку</a:t>
            </a:r>
            <a:r>
              <a:rPr lang="ru-RU" sz="2000" b="1" dirty="0" smtClean="0">
                <a:solidFill>
                  <a:srgbClr val="CC0099"/>
                </a:solidFill>
              </a:rPr>
              <a:t> </a:t>
            </a:r>
            <a:r>
              <a:rPr lang="ru-RU" sz="2000" b="1" dirty="0" err="1" smtClean="0">
                <a:solidFill>
                  <a:srgbClr val="CC0099"/>
                </a:solidFill>
              </a:rPr>
              <a:t>тканини</a:t>
            </a:r>
            <a:r>
              <a:rPr lang="ru-RU" sz="2000" b="1" dirty="0" smtClean="0">
                <a:solidFill>
                  <a:srgbClr val="CC0099"/>
                </a:solidFill>
              </a:rPr>
              <a:t>( до 80 см) </a:t>
            </a:r>
            <a:r>
              <a:rPr lang="ru-RU" sz="2000" b="1" dirty="0" err="1" smtClean="0">
                <a:solidFill>
                  <a:srgbClr val="CC0099"/>
                </a:solidFill>
              </a:rPr>
              <a:t>і</a:t>
            </a:r>
            <a:r>
              <a:rPr lang="ru-RU" sz="2000" b="1" dirty="0" smtClean="0">
                <a:solidFill>
                  <a:srgbClr val="CC0099"/>
                </a:solidFill>
              </a:rPr>
              <a:t> </a:t>
            </a:r>
            <a:r>
              <a:rPr lang="ru-RU" sz="2000" b="1" dirty="0" err="1" smtClean="0">
                <a:solidFill>
                  <a:srgbClr val="CC0099"/>
                </a:solidFill>
              </a:rPr>
              <a:t>змотуємо</a:t>
            </a:r>
            <a:r>
              <a:rPr lang="ru-RU" sz="2000" b="1" dirty="0" smtClean="0">
                <a:solidFill>
                  <a:srgbClr val="CC0099"/>
                </a:solidFill>
              </a:rPr>
              <a:t> </a:t>
            </a:r>
            <a:r>
              <a:rPr lang="ru-RU" sz="2000" b="1" dirty="0" err="1" smtClean="0">
                <a:solidFill>
                  <a:srgbClr val="CC0099"/>
                </a:solidFill>
              </a:rPr>
              <a:t>дуже</a:t>
            </a:r>
            <a:r>
              <a:rPr lang="ru-RU" sz="2000" b="1" dirty="0" smtClean="0">
                <a:solidFill>
                  <a:srgbClr val="CC0099"/>
                </a:solidFill>
              </a:rPr>
              <a:t> </a:t>
            </a:r>
            <a:r>
              <a:rPr lang="ru-RU" sz="2000" b="1" dirty="0" err="1" smtClean="0">
                <a:solidFill>
                  <a:srgbClr val="CC0099"/>
                </a:solidFill>
              </a:rPr>
              <a:t>щільно</a:t>
            </a:r>
            <a:r>
              <a:rPr lang="ru-RU" sz="2000" b="1" dirty="0" smtClean="0">
                <a:solidFill>
                  <a:srgbClr val="CC0099"/>
                </a:solidFill>
              </a:rPr>
              <a:t> у </a:t>
            </a:r>
            <a:r>
              <a:rPr lang="ru-RU" sz="2000" b="1" dirty="0" err="1" smtClean="0">
                <a:solidFill>
                  <a:srgbClr val="CC0099"/>
                </a:solidFill>
              </a:rPr>
              <a:t>вигляді</a:t>
            </a:r>
            <a:r>
              <a:rPr lang="ru-RU" sz="2000" b="1" dirty="0" smtClean="0">
                <a:solidFill>
                  <a:srgbClr val="CC0099"/>
                </a:solidFill>
              </a:rPr>
              <a:t> </a:t>
            </a:r>
            <a:r>
              <a:rPr lang="ru-RU" sz="2000" b="1" dirty="0" err="1" smtClean="0">
                <a:solidFill>
                  <a:srgbClr val="CC0099"/>
                </a:solidFill>
              </a:rPr>
              <a:t>діжечки</a:t>
            </a:r>
            <a:r>
              <a:rPr lang="ru-RU" sz="2000" b="1" dirty="0" smtClean="0">
                <a:solidFill>
                  <a:srgbClr val="CC0099"/>
                </a:solidFill>
              </a:rPr>
              <a:t>. </a:t>
            </a:r>
            <a:r>
              <a:rPr lang="ru-RU" sz="2000" b="1" dirty="0" err="1" smtClean="0">
                <a:solidFill>
                  <a:srgbClr val="CC0099"/>
                </a:solidFill>
              </a:rPr>
              <a:t>Змотуюючи</a:t>
            </a:r>
            <a:r>
              <a:rPr lang="ru-RU" sz="2000" b="1" dirty="0" smtClean="0">
                <a:solidFill>
                  <a:srgbClr val="CC0099"/>
                </a:solidFill>
              </a:rPr>
              <a:t> </a:t>
            </a:r>
            <a:r>
              <a:rPr lang="ru-RU" sz="2000" b="1" dirty="0" err="1" smtClean="0">
                <a:solidFill>
                  <a:srgbClr val="CC0099"/>
                </a:solidFill>
              </a:rPr>
              <a:t>діжечку</a:t>
            </a:r>
            <a:r>
              <a:rPr lang="ru-RU" sz="2000" b="1" dirty="0" smtClean="0">
                <a:solidFill>
                  <a:srgbClr val="CC0099"/>
                </a:solidFill>
              </a:rPr>
              <a:t>. я </a:t>
            </a:r>
            <a:r>
              <a:rPr lang="ru-RU" sz="2000" b="1" dirty="0" err="1" smtClean="0">
                <a:solidFill>
                  <a:srgbClr val="CC0099"/>
                </a:solidFill>
              </a:rPr>
              <a:t>замотую</a:t>
            </a:r>
            <a:r>
              <a:rPr lang="ru-RU" sz="2000" b="1" dirty="0" smtClean="0">
                <a:solidFill>
                  <a:srgbClr val="CC0099"/>
                </a:solidFill>
              </a:rPr>
              <a:t> </a:t>
            </a:r>
            <a:r>
              <a:rPr lang="ru-RU" sz="2000" b="1" dirty="0" err="1" smtClean="0">
                <a:solidFill>
                  <a:srgbClr val="CC0099"/>
                </a:solidFill>
              </a:rPr>
              <a:t>всередину</a:t>
            </a:r>
            <a:r>
              <a:rPr lang="ru-RU" sz="2000" b="1" dirty="0" smtClean="0">
                <a:solidFill>
                  <a:srgbClr val="CC0099"/>
                </a:solidFill>
              </a:rPr>
              <a:t> </a:t>
            </a:r>
            <a:r>
              <a:rPr lang="ru-RU" sz="2000" b="1" dirty="0" err="1" smtClean="0">
                <a:solidFill>
                  <a:srgbClr val="CC0099"/>
                </a:solidFill>
              </a:rPr>
              <a:t>духмяні</a:t>
            </a:r>
            <a:r>
              <a:rPr lang="ru-RU" sz="2000" b="1" dirty="0" smtClean="0">
                <a:solidFill>
                  <a:srgbClr val="CC0099"/>
                </a:solidFill>
              </a:rPr>
              <a:t> трави – </a:t>
            </a:r>
            <a:r>
              <a:rPr lang="ru-RU" sz="2000" b="1" dirty="0" err="1" smtClean="0">
                <a:solidFill>
                  <a:srgbClr val="CC0099"/>
                </a:solidFill>
              </a:rPr>
              <a:t>мелісу</a:t>
            </a:r>
            <a:r>
              <a:rPr lang="ru-RU" sz="2000" b="1" dirty="0" smtClean="0">
                <a:solidFill>
                  <a:srgbClr val="CC0099"/>
                </a:solidFill>
              </a:rPr>
              <a:t> </a:t>
            </a:r>
            <a:r>
              <a:rPr lang="ru-RU" sz="2000" b="1" dirty="0" err="1" smtClean="0">
                <a:solidFill>
                  <a:srgbClr val="CC0099"/>
                </a:solidFill>
              </a:rPr>
              <a:t>або</a:t>
            </a:r>
            <a:r>
              <a:rPr lang="ru-RU" sz="2000" b="1" dirty="0" smtClean="0">
                <a:solidFill>
                  <a:srgbClr val="CC0099"/>
                </a:solidFill>
              </a:rPr>
              <a:t> </a:t>
            </a:r>
            <a:r>
              <a:rPr lang="ru-RU" sz="2000" b="1" dirty="0" err="1" smtClean="0">
                <a:solidFill>
                  <a:srgbClr val="CC0099"/>
                </a:solidFill>
              </a:rPr>
              <a:t>м’яту</a:t>
            </a:r>
            <a:r>
              <a:rPr lang="ru-RU" sz="2000" b="1" dirty="0" smtClean="0">
                <a:solidFill>
                  <a:srgbClr val="CC0099"/>
                </a:solidFill>
              </a:rPr>
              <a:t>.</a:t>
            </a:r>
            <a:endParaRPr lang="ru-RU" sz="2000" b="1" dirty="0">
              <a:solidFill>
                <a:srgbClr val="CC0099"/>
              </a:solidFill>
            </a:endParaRPr>
          </a:p>
        </p:txBody>
      </p:sp>
      <p:pic>
        <p:nvPicPr>
          <p:cNvPr id="38914" name="Picture 2" descr="D:\Гуленко Настя\Фотографии\STA714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27198"/>
            <a:ext cx="6429419" cy="45307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789</Words>
  <Application>Microsoft Office PowerPoint</Application>
  <PresentationFormat>Экран (4:3)</PresentationFormat>
  <Paragraphs>113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Слайд 1</vt:lpstr>
      <vt:lpstr>Слайд 2</vt:lpstr>
      <vt:lpstr>Історія виробу </vt:lpstr>
      <vt:lpstr>Слайд 4</vt:lpstr>
      <vt:lpstr>Економічне обґрунтування виробу </vt:lpstr>
      <vt:lpstr>Слайд 6</vt:lpstr>
      <vt:lpstr>Слайд 7</vt:lpstr>
      <vt:lpstr>Слайд 8</vt:lpstr>
      <vt:lpstr>Спершу робимо голівку. Для цього беремо довгу смужку тканини( до 80 см) і змотуємо дуже щільно у вигляді діжечки. Змотуюючи діжечку. я замотую всередину духмяні трави – мелісу або м’яту.</vt:lpstr>
      <vt:lpstr>Слайд 10</vt:lpstr>
      <vt:lpstr>       Потім голову перев'язуэмо нитками в такий спосіб, що там, де має бути обличчя, утворюється хрест, намотуємо  нитку, бажано, від себе. Спочатку вертикально потім горизонтально.   </vt:lpstr>
      <vt:lpstr> За повір'ям, хрест вишивали на голівці ляльки для того, щоб в тільце не потрапила нечиста сила. Тоді мотанка буде безпечною і оберігатиме свого власника. </vt:lpstr>
      <vt:lpstr>     Роблю груди – продовгуватий валик підкладаю під основну тканину нижче шиї і закріпляю нитками, створюючи форму грудей. На грудях мотаємо кольоровою ниткою у вигляді хреста. Це особливість ляльки – мотанки. Хрест – це символ Сонця.</vt:lpstr>
      <vt:lpstr>Далі скручуємо з тієї ж білої тканини ще щільну трубочку, перев’язуємо кольоровою ниткою з обох боків – вона імітуватиме руки ляльки. Далі прикладаємо ручки і примотуємо на рівні грудей, утворюючи таким чином хрест.</vt:lpstr>
      <vt:lpstr>Слайд 15</vt:lpstr>
      <vt:lpstr>Вишивання одягу для ляльки</vt:lpstr>
      <vt:lpstr>Надягаємо на ляльку сорочку, плахту , корсетку, підперізую поясом</vt:lpstr>
      <vt:lpstr>Моя лялька - мотанка</vt:lpstr>
      <vt:lpstr>Слайд 19</vt:lpstr>
      <vt:lpstr>Слайд 20</vt:lpstr>
      <vt:lpstr>Слайд 21</vt:lpstr>
      <vt:lpstr>Слайд 22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Татьяна</cp:lastModifiedBy>
  <cp:revision>96</cp:revision>
  <dcterms:created xsi:type="dcterms:W3CDTF">2012-01-14T16:13:42Z</dcterms:created>
  <dcterms:modified xsi:type="dcterms:W3CDTF">2013-01-23T19:13:13Z</dcterms:modified>
</cp:coreProperties>
</file>