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без заголовка" id="{F2473E67-FBE0-4F3A-9AE8-86D0CCF7118F}">
          <p14:sldIdLst>
            <p14:sldId id="260"/>
            <p14:sldId id="256"/>
            <p14:sldId id="257"/>
            <p14:sldId id="258"/>
            <p14:sldId id="259"/>
            <p14:sldId id="261"/>
            <p14:sldId id="262"/>
            <p14:sldId id="263"/>
            <p14:sldId id="264"/>
            <p14:sldId id="265"/>
            <p14:sldId id="266"/>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7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0" autoAdjust="0"/>
    <p:restoredTop sz="94660"/>
  </p:normalViewPr>
  <p:slideViewPr>
    <p:cSldViewPr>
      <p:cViewPr varScale="1">
        <p:scale>
          <a:sx n="107" d="100"/>
          <a:sy n="107" d="100"/>
        </p:scale>
        <p:origin x="-1110" y="-84"/>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1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7FDEA-591A-4468-8CE5-977F5659A20A}" type="datetimeFigureOut">
              <a:rPr lang="uk-UA" smtClean="0"/>
              <a:t>21.12.2011</a:t>
            </a:fld>
            <a:endParaRPr lang="uk-UA"/>
          </a:p>
        </p:txBody>
      </p:sp>
      <p:sp>
        <p:nvSpPr>
          <p:cNvPr id="4" name="Місце для нижнього колонтитула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214B76-E9E9-4AFA-A1B2-7C6A1251328F}" type="slidenum">
              <a:rPr lang="uk-UA" smtClean="0"/>
              <a:t>‹№›</a:t>
            </a:fld>
            <a:endParaRPr lang="uk-UA"/>
          </a:p>
        </p:txBody>
      </p:sp>
    </p:spTree>
    <p:extLst>
      <p:ext uri="{BB962C8B-B14F-4D97-AF65-F5344CB8AC3E}">
        <p14:creationId xmlns:p14="http://schemas.microsoft.com/office/powerpoint/2010/main" val="3107671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19D56-B358-40BF-B819-B616EF534C17}" type="datetimeFigureOut">
              <a:rPr lang="uk-UA" smtClean="0"/>
              <a:t>21.12.2011</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545C-7718-4D31-A163-2B66BF57B00C}" type="slidenum">
              <a:rPr lang="uk-UA" smtClean="0"/>
              <a:t>‹№›</a:t>
            </a:fld>
            <a:endParaRPr lang="uk-UA"/>
          </a:p>
        </p:txBody>
      </p:sp>
    </p:spTree>
    <p:extLst>
      <p:ext uri="{BB962C8B-B14F-4D97-AF65-F5344CB8AC3E}">
        <p14:creationId xmlns:p14="http://schemas.microsoft.com/office/powerpoint/2010/main" val="269743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t>21.12.2011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t>21.12.2011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t>21.12.2011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t>21.12.2011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C90A66AE-81F5-474A-B74B-EE41E9320F19}" type="datetimeFigureOut">
              <a:rPr lang="uk-UA" smtClean="0"/>
              <a:t>21.12.2011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C90A66AE-81F5-474A-B74B-EE41E9320F19}" type="datetimeFigureOut">
              <a:rPr lang="uk-UA" smtClean="0"/>
              <a:t>21.12.2011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C90A66AE-81F5-474A-B74B-EE41E9320F19}" type="datetimeFigureOut">
              <a:rPr lang="uk-UA" smtClean="0"/>
              <a:t>21.12.2011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C90A66AE-81F5-474A-B74B-EE41E9320F19}" type="datetimeFigureOut">
              <a:rPr lang="uk-UA" smtClean="0"/>
              <a:t>21.12.2011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90A66AE-81F5-474A-B74B-EE41E9320F19}" type="datetimeFigureOut">
              <a:rPr lang="uk-UA" smtClean="0"/>
              <a:t>21.12.2011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t>21.12.2011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t>21.12.2011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t>21.12.2011</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uk.wikipedia.org/wiki/%D0%9B%D1%8E%D0%B4%D0%B8%D0%BD%D0%B0" TargetMode="External"/><Relationship Id="rId3" Type="http://schemas.openxmlformats.org/officeDocument/2006/relationships/hyperlink" Target="http://uk.wikipedia.org/wiki/%D0%A0%D0%BE%D1%81%D1%96%D0%B9%D1%81%D1%8C%D0%BA%D0%B0_%D0%BC%D0%BE%D0%B2%D0%B0" TargetMode="External"/><Relationship Id="rId7" Type="http://schemas.openxmlformats.org/officeDocument/2006/relationships/hyperlink" Target="http://uk.wikipedia.org/wiki/%D0%95%D0%BA%D0%BE%D1%81%D0%B8%D1%81%D1%82%D0%B5%D0%BC%D0%B0" TargetMode="External"/><Relationship Id="rId12" Type="http://schemas.openxmlformats.org/officeDocument/2006/relationships/hyperlink" Target="http://uk.wikipedia.org/wiki/%D0%92%D1%96%D0%B4%D0%BD%D0%BE%D0%B2%D0%BD%D1%96_%D1%80%D0%B5%D1%81%D1%83%D1%80%D1%81%D0%B8"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uk.wikipedia.org/wiki/%D0%9F%D1%80%D0%B8%D1%80%D0%BE%D0%B4%D0%B0" TargetMode="External"/><Relationship Id="rId11" Type="http://schemas.openxmlformats.org/officeDocument/2006/relationships/hyperlink" Target="http://uk.wikipedia.org/w/index.php?title=%D0%92%D1%82%D0%BE%D1%80%D0%B8%D0%BD%D0%BD%D1%96_%D1%80%D0%B5%D1%81%D1%83%D1%80%D1%81%D0%B8&amp;action=edit&amp;redlink=1" TargetMode="External"/><Relationship Id="rId5" Type="http://schemas.openxmlformats.org/officeDocument/2006/relationships/hyperlink" Target="http://uk.wikipedia.org/wiki/%D0%9D%D1%96%D0%BC%D0%B5%D1%86%D1%8C%D0%BA%D0%B0_%D0%BC%D0%BE%D0%B2%D0%B0" TargetMode="External"/><Relationship Id="rId10" Type="http://schemas.openxmlformats.org/officeDocument/2006/relationships/hyperlink" Target="http://uk.wikipedia.org/wiki/%D0%92%D0%B8%D1%80%D0%BE%D0%B1%D0%BD%D0%B8%D1%86%D1%82%D0%B2%D0%BE" TargetMode="External"/><Relationship Id="rId4" Type="http://schemas.openxmlformats.org/officeDocument/2006/relationships/hyperlink" Target="http://uk.wikipedia.org/wiki/%D0%90%D0%BD%D0%B3%D0%BB%D1%96%D0%B9%D1%81%D1%8C%D0%BA%D0%B0_%D0%BC%D0%BE%D0%B2%D0%B0" TargetMode="External"/><Relationship Id="rId9" Type="http://schemas.openxmlformats.org/officeDocument/2006/relationships/hyperlink" Target="http://uk.wikipedia.org/wiki/%D0%A0%D0%B5%D1%87%D0%BE%D0%B2%D0%B8%D0%BD%D0%B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uk.wikipedia.org/wiki/%D0%97%D0%B0%D0%BB%D1%96%D0%B7%D0%BD%D1%96_%D1%80%D1%83%D0%B4%D0%B8"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uk.wikipedia.org/wiki/%D0%9F%D1%96%D1%80%D0%B8%D1%8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uk.wikipedia.org/wiki/%D0%A4%D0%BE%D1%81%D1%84%D0%B0%D1%82%D0%B8" TargetMode="External"/><Relationship Id="rId3" Type="http://schemas.openxmlformats.org/officeDocument/2006/relationships/hyperlink" Target="http://uk.wikipedia.org/wiki/%D0%A0%D0%BE%D1%81%D1%96%D0%B9%D1%81%D1%8C%D0%BA%D0%B0_%D0%BC%D0%BE%D0%B2%D0%B0" TargetMode="External"/><Relationship Id="rId7" Type="http://schemas.openxmlformats.org/officeDocument/2006/relationships/hyperlink" Target="http://uk.wikipedia.org/wiki/%D0%9A%D0%B0%D1%80%D0%B1%D0%BE%D0%BD%D0%B0%D1%82%D0%B8"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uk.wikipedia.org/wiki/%D0%A1%D0%B8%D0%BB%D1%96%D0%BA%D0%B0%D1%82%D0%B8" TargetMode="External"/><Relationship Id="rId11" Type="http://schemas.openxmlformats.org/officeDocument/2006/relationships/image" Target="../media/image6.jpeg"/><Relationship Id="rId5" Type="http://schemas.openxmlformats.org/officeDocument/2006/relationships/hyperlink" Target="http://uk.wikipedia.org/wiki/%D0%9D%D1%96%D0%BC%D0%B5%D1%86%D1%8C%D0%BA%D0%B0_%D0%BC%D0%BE%D0%B2%D0%B0" TargetMode="External"/><Relationship Id="rId10" Type="http://schemas.openxmlformats.org/officeDocument/2006/relationships/image" Target="../media/image5.png"/><Relationship Id="rId4" Type="http://schemas.openxmlformats.org/officeDocument/2006/relationships/hyperlink" Target="http://uk.wikipedia.org/wiki/%D0%90%D0%BD%D0%B3%D0%BB%D1%96%D0%B9%D1%81%D1%8C%D0%BA%D0%B0_%D0%BC%D0%BE%D0%B2%D0%B0" TargetMode="External"/><Relationship Id="rId9" Type="http://schemas.openxmlformats.org/officeDocument/2006/relationships/hyperlink" Target="http://uk.wikipedia.org/wiki/%D0%91%D0%BE%D1%80%D0%B0%D1%82%D0%B8"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uk.wikipedia.org/wiki/%D0%9E%D0%B7%D0%B5%D1%80%D0%BE" TargetMode="External"/><Relationship Id="rId13" Type="http://schemas.openxmlformats.org/officeDocument/2006/relationships/hyperlink" Target="http://uk.wikipedia.org/wiki/%D0%9F%D1%96%D0%B4%D0%B7%D0%B5%D0%BC%D0%BD%D1%96_%D0%B2%D0%BE%D0%B4%D0%B8" TargetMode="External"/><Relationship Id="rId18" Type="http://schemas.openxmlformats.org/officeDocument/2006/relationships/hyperlink" Target="http://uk.wikipedia.org/wiki/%D0%92%D1%96%D0%B4%D0%BF%D0%BE%D1%87%D0%B8%D0%BD%D0%BE%D0%BA" TargetMode="External"/><Relationship Id="rId3" Type="http://schemas.openxmlformats.org/officeDocument/2006/relationships/hyperlink" Target="http://uk.wikipedia.org/wiki/%D0%A0%D0%BE%D1%81%D1%96%D0%B9%D1%81%D1%8C%D0%BA%D0%B0_%D0%BC%D0%BE%D0%B2%D0%B0" TargetMode="External"/><Relationship Id="rId7" Type="http://schemas.openxmlformats.org/officeDocument/2006/relationships/hyperlink" Target="http://uk.wikipedia.org/wiki/%D0%A0%D1%96%D0%BA%D0%B0" TargetMode="External"/><Relationship Id="rId12" Type="http://schemas.openxmlformats.org/officeDocument/2006/relationships/hyperlink" Target="http://uk.wikipedia.org/wiki/%D0%9E%D0%BA%D0%B5%D0%B0%D0%BD" TargetMode="External"/><Relationship Id="rId17" Type="http://schemas.openxmlformats.org/officeDocument/2006/relationships/hyperlink" Target="http://uk.wikipedia.org/wiki/%D0%A0%D0%B8%D0%B1%D0%BD%D0%B5_%D0%B3%D0%BE%D1%81%D0%BF%D0%BE%D0%B4%D0%B0%D1%80%D1%81%D1%82%D0%B2%D0%BE" TargetMode="External"/><Relationship Id="rId2" Type="http://schemas.openxmlformats.org/officeDocument/2006/relationships/image" Target="../media/image7.jpg"/><Relationship Id="rId16" Type="http://schemas.openxmlformats.org/officeDocument/2006/relationships/hyperlink" Target="http://uk.wikipedia.org/wiki/%D0%93%D1%96%D0%B4%D1%80%D0%BE%D0%B5%D0%BD%D0%B5%D1%80%D0%B3%D0%B5%D1%82%D0%B8%D0%BA%D0%B0" TargetMode="External"/><Relationship Id="rId20" Type="http://schemas.openxmlformats.org/officeDocument/2006/relationships/hyperlink" Target="http://uk.wikipedia.org/wiki/%D0%A3%D0%BA%D1%80%D0%B0%D1%97%D0%BD%D0%B0" TargetMode="External"/><Relationship Id="rId1" Type="http://schemas.openxmlformats.org/officeDocument/2006/relationships/slideLayout" Target="../slideLayouts/slideLayout2.xml"/><Relationship Id="rId6" Type="http://schemas.openxmlformats.org/officeDocument/2006/relationships/hyperlink" Target="http://uk.wikipedia.org/wiki/%D0%93%D1%96%D0%B4%D1%80%D0%BE%D1%81%D1%84%D0%B5%D1%80%D0%B0" TargetMode="External"/><Relationship Id="rId11" Type="http://schemas.openxmlformats.org/officeDocument/2006/relationships/hyperlink" Target="http://uk.wikipedia.org/wiki/%D0%9C%D0%BE%D1%80%D0%B5" TargetMode="External"/><Relationship Id="rId5" Type="http://schemas.openxmlformats.org/officeDocument/2006/relationships/hyperlink" Target="http://uk.wikipedia.org/wiki/%D0%9D%D1%96%D0%BC%D0%B5%D1%86%D1%8C%D0%BA%D0%B0_%D0%BC%D0%BE%D0%B2%D0%B0" TargetMode="External"/><Relationship Id="rId15" Type="http://schemas.openxmlformats.org/officeDocument/2006/relationships/hyperlink" Target="http://uk.wikipedia.org/wiki/%D0%A1%D1%83%D0%B4%D0%BD%D0%BE%D0%BF%D0%BB%D0%B0%D0%B2%D1%81%D1%82%D0%B2%D0%BE" TargetMode="External"/><Relationship Id="rId10" Type="http://schemas.openxmlformats.org/officeDocument/2006/relationships/hyperlink" Target="http://uk.wikipedia.org/wiki/%D0%92%D0%BE%D0%B4%D0%BE%D0%B9%D0%BC%D0%B8%D1%89%D0%B5" TargetMode="External"/><Relationship Id="rId19" Type="http://schemas.openxmlformats.org/officeDocument/2006/relationships/hyperlink" Target="http://uk.wikipedia.org/wiki/%D0%A2%D1%83%D1%80%D0%B8%D0%B7%D0%BC" TargetMode="External"/><Relationship Id="rId4" Type="http://schemas.openxmlformats.org/officeDocument/2006/relationships/hyperlink" Target="http://uk.wikipedia.org/wiki/%D0%90%D0%BD%D0%B3%D0%BB%D1%96%D0%B9%D1%81%D1%8C%D0%BA%D0%B0_%D0%BC%D0%BE%D0%B2%D0%B0" TargetMode="External"/><Relationship Id="rId9" Type="http://schemas.openxmlformats.org/officeDocument/2006/relationships/hyperlink" Target="http://uk.wikipedia.org/wiki/%D0%9A%D0%B0%D0%BD%D0%B0%D0%BB" TargetMode="External"/><Relationship Id="rId14" Type="http://schemas.openxmlformats.org/officeDocument/2006/relationships/hyperlink" Target="http://uk.wikipedia.org/wiki/%D0%9B%D1%8C%D0%BE%D0%B4%D0%BE%D0%B2%D0%B8%D0%B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uk.wikipedia.org/wiki/%D0%9F%D0%B5%D1%80%D0%B5%D0%BB%D1%96%D0%B3" TargetMode="External"/><Relationship Id="rId13" Type="http://schemas.openxmlformats.org/officeDocument/2006/relationships/hyperlink" Target="http://uk.wikipedia.org/wiki/%D0%91%D0%BE%D0%BB%D0%BE%D1%82%D0%B0" TargetMode="External"/><Relationship Id="rId3" Type="http://schemas.openxmlformats.org/officeDocument/2006/relationships/hyperlink" Target="http://uk.wikipedia.org/wiki/%D0%93%D0%B5%D0%BA%D1%82%D0%B0%D1%80" TargetMode="External"/><Relationship Id="rId7" Type="http://schemas.openxmlformats.org/officeDocument/2006/relationships/hyperlink" Target="http://uk.wikipedia.org/wiki/%D0%9F%D0%B0%D1%81%D0%BE%D0%B2%D0%B8%D1%89%D0%B0" TargetMode="External"/><Relationship Id="rId12" Type="http://schemas.openxmlformats.org/officeDocument/2006/relationships/hyperlink" Target="http://uk.wikipedia.org/wiki/%D0%A7%D0%B0%D0%B3%D0%B0%D1%80%D0%BD%D0%B8%D0%BA" TargetMode="External"/><Relationship Id="rId17" Type="http://schemas.openxmlformats.org/officeDocument/2006/relationships/hyperlink" Target="http://uk.wikipedia.org/wiki/%D0%A8%D0%BB%D1%8F%D1%85" TargetMode="External"/><Relationship Id="rId2" Type="http://schemas.openxmlformats.org/officeDocument/2006/relationships/image" Target="../media/image8.jpg"/><Relationship Id="rId16" Type="http://schemas.openxmlformats.org/officeDocument/2006/relationships/hyperlink" Target="http://uk.wikipedia.org/wiki/%D0%AF%D1%80%D0%B8" TargetMode="External"/><Relationship Id="rId1" Type="http://schemas.openxmlformats.org/officeDocument/2006/relationships/slideLayout" Target="../slideLayouts/slideLayout2.xml"/><Relationship Id="rId6" Type="http://schemas.openxmlformats.org/officeDocument/2006/relationships/hyperlink" Target="http://uk.wikipedia.org/wiki/%D0%92%D0%B8%D0%BD%D0%BE%D0%B3%D1%80%D0%B0%D0%B4%D0%BD%D0%B8%D0%BA" TargetMode="External"/><Relationship Id="rId11" Type="http://schemas.openxmlformats.org/officeDocument/2006/relationships/hyperlink" Target="http://uk.wikipedia.org/w/index.php?title=%D0%97%D0%B0%D1%85%D0%B8%D1%81%D0%BD%D1%96_%D0%BB%D1%96%D1%81%D0%BE%D0%BD%D0%B0%D1%81%D0%B0%D0%B4%D0%B6%D0%B5%D0%BD%D0%BD%D1%8F&amp;action=edit&amp;redlink=1" TargetMode="External"/><Relationship Id="rId5" Type="http://schemas.openxmlformats.org/officeDocument/2006/relationships/hyperlink" Target="http://uk.wikipedia.org/wiki/%D0%A1%D0%B0%D0%B4" TargetMode="External"/><Relationship Id="rId15" Type="http://schemas.openxmlformats.org/officeDocument/2006/relationships/hyperlink" Target="http://uk.wikipedia.org/wiki/%D0%9F%D1%96%D1%81%D0%BE%D0%BA" TargetMode="External"/><Relationship Id="rId10" Type="http://schemas.openxmlformats.org/officeDocument/2006/relationships/hyperlink" Target="http://uk.wikipedia.org/wiki/%D0%9B%D1%96%D1%81" TargetMode="External"/><Relationship Id="rId4" Type="http://schemas.openxmlformats.org/officeDocument/2006/relationships/hyperlink" Target="http://uk.wikipedia.org/wiki/%D0%9E%D1%80%D0%BD%D1%96_%D0%B7%D0%B5%D0%BC%D0%BB%D1%96" TargetMode="External"/><Relationship Id="rId9" Type="http://schemas.openxmlformats.org/officeDocument/2006/relationships/hyperlink" Target="http://uk.wikipedia.org/wiki/%D0%A1%D1%96%D0%BB%D1%8C%D1%81%D1%8C%D0%BA%D0%BE%D0%B3%D0%BE%D1%81%D0%BF%D0%BE%D0%B4%D0%B0%D1%80%D1%81%D1%8C%D0%BA%D1%96_%D1%83%D0%B3%D1%96%D0%B4%D0%B4%D1%8F" TargetMode="External"/><Relationship Id="rId14" Type="http://schemas.openxmlformats.org/officeDocument/2006/relationships/hyperlink" Target="http://uk.wikipedia.org/wiki/%D0%92%D0%BE%D0%B4%D0%BE%D0%B9%D0%BC%D0%B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uk.wikipedia.org/wiki/%D0%9B%D1%96%D1%81%D0%B8"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uk.wikipedia.org/w/index.php?title=%D0%A1%D1%83%D1%81%D0%BF%D1%96%D0%BB%D1%8C%D0%BD%D1%96_%D0%BF%D0%BE%D1%82%D1%80%D0%B5%D0%B1%D0%B8&amp;action=edit&amp;redlink=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1340768"/>
            <a:ext cx="4968552" cy="4608512"/>
          </a:xfrm>
        </p:spPr>
        <p:txBody>
          <a:bodyPr/>
          <a:lstStyle/>
          <a:p>
            <a:r>
              <a:rPr lang="uk-UA" dirty="0" smtClean="0">
                <a:solidFill>
                  <a:schemeClr val="accent3">
                    <a:lumMod val="20000"/>
                    <a:lumOff val="80000"/>
                  </a:schemeClr>
                </a:solidFill>
              </a:rPr>
              <a:t>Презентація не тему </a:t>
            </a:r>
            <a:br>
              <a:rPr lang="uk-UA" dirty="0" smtClean="0">
                <a:solidFill>
                  <a:schemeClr val="accent3">
                    <a:lumMod val="20000"/>
                    <a:lumOff val="80000"/>
                  </a:schemeClr>
                </a:solidFill>
              </a:rPr>
            </a:br>
            <a:r>
              <a:rPr lang="uk-UA" dirty="0" smtClean="0">
                <a:solidFill>
                  <a:schemeClr val="accent3">
                    <a:lumMod val="20000"/>
                    <a:lumOff val="80000"/>
                  </a:schemeClr>
                </a:solidFill>
              </a:rPr>
              <a:t>«Ресурси»</a:t>
            </a:r>
            <a:endParaRPr lang="uk-UA" dirty="0">
              <a:solidFill>
                <a:schemeClr val="accent3">
                  <a:lumMod val="20000"/>
                  <a:lumOff val="80000"/>
                </a:schemeClr>
              </a:solidFill>
            </a:endParaRPr>
          </a:p>
        </p:txBody>
      </p:sp>
      <p:sp>
        <p:nvSpPr>
          <p:cNvPr id="3" name="Місце для вмісту 2"/>
          <p:cNvSpPr>
            <a:spLocks noGrp="1"/>
          </p:cNvSpPr>
          <p:nvPr>
            <p:ph idx="1"/>
          </p:nvPr>
        </p:nvSpPr>
        <p:spPr>
          <a:xfrm>
            <a:off x="4716016" y="5301208"/>
            <a:ext cx="4427984" cy="1556792"/>
          </a:xfrm>
        </p:spPr>
        <p:txBody>
          <a:bodyPr/>
          <a:lstStyle/>
          <a:p>
            <a:r>
              <a:rPr lang="uk-UA" dirty="0" smtClean="0">
                <a:solidFill>
                  <a:schemeClr val="bg1"/>
                </a:solidFill>
              </a:rPr>
              <a:t>Кухарчук Катерини</a:t>
            </a:r>
          </a:p>
          <a:p>
            <a:r>
              <a:rPr lang="uk-UA" dirty="0" smtClean="0">
                <a:solidFill>
                  <a:schemeClr val="bg1"/>
                </a:solidFill>
              </a:rPr>
              <a:t>Учениці 10-Б</a:t>
            </a:r>
            <a:endParaRPr lang="uk-UA" dirty="0">
              <a:solidFill>
                <a:schemeClr val="bg1"/>
              </a:solidFill>
            </a:endParaRPr>
          </a:p>
        </p:txBody>
      </p:sp>
    </p:spTree>
    <p:extLst>
      <p:ext uri="{BB962C8B-B14F-4D97-AF65-F5344CB8AC3E}">
        <p14:creationId xmlns:p14="http://schemas.microsoft.com/office/powerpoint/2010/main" val="1463881796"/>
      </p:ext>
    </p:extLst>
  </p:cSld>
  <p:clrMapOvr>
    <a:masterClrMapping/>
  </p:clrMapOvr>
  <mc:AlternateContent xmlns:mc="http://schemas.openxmlformats.org/markup-compatibility/2006">
    <mc:Choice xmlns:p14="http://schemas.microsoft.com/office/powerpoint/2010/main" Requires="p14">
      <p:transition spd="slow" p14:dur="3000" advTm="5000">
        <p:sndAc>
          <p:stSnd>
            <p:snd r:embed="rId2" name="wind.wav"/>
          </p:stSnd>
        </p:sndAc>
      </p:transition>
    </mc:Choice>
    <mc:Fallback>
      <p:transition spd="slow" advTm="5000">
        <p:sndAc>
          <p:stSnd>
            <p:snd r:embed="rId2" name="wind.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uk-UA" dirty="0" smtClean="0">
                <a:solidFill>
                  <a:schemeClr val="bg1"/>
                </a:solidFill>
              </a:rPr>
              <a:t>Рекреаційні </a:t>
            </a:r>
            <a:r>
              <a:rPr lang="uk-UA" dirty="0">
                <a:solidFill>
                  <a:schemeClr val="bg1"/>
                </a:solidFill>
              </a:rPr>
              <a:t>ресурси</a:t>
            </a:r>
          </a:p>
        </p:txBody>
      </p:sp>
      <p:sp>
        <p:nvSpPr>
          <p:cNvPr id="3" name="Місце для вмісту 2"/>
          <p:cNvSpPr>
            <a:spLocks noGrp="1"/>
          </p:cNvSpPr>
          <p:nvPr>
            <p:ph idx="1"/>
          </p:nvPr>
        </p:nvSpPr>
        <p:spPr>
          <a:xfrm>
            <a:off x="457200" y="908721"/>
            <a:ext cx="8229600" cy="4608512"/>
          </a:xfrm>
        </p:spPr>
        <p:txBody>
          <a:bodyPr>
            <a:normAutofit fontScale="40000" lnSpcReduction="20000"/>
          </a:bodyPr>
          <a:lstStyle/>
          <a:p>
            <a:r>
              <a:rPr lang="uk-UA" dirty="0">
                <a:solidFill>
                  <a:schemeClr val="bg1"/>
                </a:solidFill>
              </a:rPr>
              <a:t>Рекреаційне господарство займає важливе місце в соціальній інфраструктурі України. До закладів рекреації належать санаторії, курорти, пансіонати, бази відпочинку тощо. Розвиток рекреаційного господарства базується на природних ресурсах та інфраструктурі обслуговування.</a:t>
            </a:r>
          </a:p>
          <a:p>
            <a:r>
              <a:rPr lang="uk-UA" dirty="0">
                <a:solidFill>
                  <a:schemeClr val="bg1"/>
                </a:solidFill>
              </a:rPr>
              <a:t>Географічне положення України та її природні ресурси є сприятливими для розвитку санаторно-курортного та туристичного господарства. </a:t>
            </a:r>
            <a:r>
              <a:rPr lang="uk-UA" i="1" dirty="0">
                <a:solidFill>
                  <a:schemeClr val="bg1"/>
                </a:solidFill>
              </a:rPr>
              <a:t>Узбережжя Чорного та Азовського морів, гірські масиви Карпат і Криму, лісові простори Полісся</a:t>
            </a:r>
            <a:r>
              <a:rPr lang="uk-UA" dirty="0">
                <a:solidFill>
                  <a:schemeClr val="bg1"/>
                </a:solidFill>
              </a:rPr>
              <a:t>, розвинена транспортна мережа, бальнеологічні ресурси та мінеральні джерела є головними чинниками для розвитку рекреаційних зон і будівництва рекреаційних споруд.</a:t>
            </a:r>
          </a:p>
          <a:p>
            <a:r>
              <a:rPr lang="uk-UA" dirty="0">
                <a:solidFill>
                  <a:schemeClr val="bg1"/>
                </a:solidFill>
              </a:rPr>
              <a:t>Найбільшим санаторно-курортним і туристичним районом України є </a:t>
            </a:r>
            <a:r>
              <a:rPr lang="uk-UA" i="1" dirty="0">
                <a:solidFill>
                  <a:schemeClr val="bg1"/>
                </a:solidFill>
              </a:rPr>
              <a:t>Крим</a:t>
            </a:r>
            <a:r>
              <a:rPr lang="uk-UA" dirty="0">
                <a:solidFill>
                  <a:schemeClr val="bg1"/>
                </a:solidFill>
              </a:rPr>
              <a:t>. Щороку його відвідують близько 5 </a:t>
            </a:r>
            <a:r>
              <a:rPr lang="uk-UA" dirty="0" err="1">
                <a:solidFill>
                  <a:schemeClr val="bg1"/>
                </a:solidFill>
              </a:rPr>
              <a:t>млн</a:t>
            </a:r>
            <a:r>
              <a:rPr lang="uk-UA" dirty="0">
                <a:solidFill>
                  <a:schemeClr val="bg1"/>
                </a:solidFill>
              </a:rPr>
              <a:t> осіб. У причорноморських та приазовських областях (Одеській, Запорізькій, Миколаївській, Херсонській) туристів приваблюють тепле море, лікувальні грязі та мінеральні води. </a:t>
            </a:r>
            <a:r>
              <a:rPr lang="uk-UA" i="1" dirty="0">
                <a:solidFill>
                  <a:schemeClr val="bg1"/>
                </a:solidFill>
              </a:rPr>
              <a:t>Карпатський регіон</a:t>
            </a:r>
            <a:r>
              <a:rPr lang="uk-UA" dirty="0">
                <a:solidFill>
                  <a:schemeClr val="bg1"/>
                </a:solidFill>
              </a:rPr>
              <a:t> відзначається значною кількістю санаторіїв і пансіонатів (понад 150), що працюють на базі унікальних цілющих мінеральних вод.</a:t>
            </a:r>
          </a:p>
          <a:p>
            <a:r>
              <a:rPr lang="uk-UA" dirty="0">
                <a:solidFill>
                  <a:schemeClr val="bg1"/>
                </a:solidFill>
              </a:rPr>
              <a:t>На даний момент першочерговим завданням рекреаційного господарства є прискорений розвиток інфраструктури санаторно-курортного та туристичного господарства, вдосконалення кадрового забезпечення, розвиток нових перспективних районів лікування та </a:t>
            </a:r>
            <a:r>
              <a:rPr lang="uk-UA" dirty="0" err="1">
                <a:solidFill>
                  <a:schemeClr val="bg1"/>
                </a:solidFill>
              </a:rPr>
              <a:t>„зеленого</a:t>
            </a:r>
            <a:r>
              <a:rPr lang="uk-UA" dirty="0">
                <a:solidFill>
                  <a:schemeClr val="bg1"/>
                </a:solidFill>
              </a:rPr>
              <a:t>” туризму. Такими можуть бути мальовничі схили Сіверського Дінця, Шацькі озера, лісисте Українське Полісся. </a:t>
            </a:r>
          </a:p>
          <a:p>
            <a:r>
              <a:rPr lang="uk-UA" dirty="0">
                <a:solidFill>
                  <a:schemeClr val="bg1"/>
                </a:solidFill>
              </a:rPr>
              <a:t>Крім природних рекреаційних ресурсів (морські узбережжя, гірські курорти, лісові масиви тощо) в Україні туристів приваблюють пам’ятки архітектури, яких особливо багато в Києві, Львові та інших обласних центрах.</a:t>
            </a:r>
          </a:p>
          <a:p>
            <a:r>
              <a:rPr lang="uk-UA" dirty="0">
                <a:solidFill>
                  <a:schemeClr val="bg1"/>
                </a:solidFill>
              </a:rPr>
              <a:t>Україна має реальні можливості стати однією з провідних туристичних країн Європи, з розвиненим рекреаційним господарством міждержавного значення.</a:t>
            </a:r>
            <a:endParaRPr lang="uk-UA" dirty="0">
              <a:solidFill>
                <a:schemeClr val="bg1"/>
              </a:solidFill>
            </a:endParaRPr>
          </a:p>
        </p:txBody>
      </p:sp>
      <p:pic>
        <p:nvPicPr>
          <p:cNvPr id="5123" name="Picture 3" descr="C:\Users\Sergei\Desktop\rekr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5275"/>
            <a:ext cx="5581651"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76687"/>
      </p:ext>
    </p:extLst>
  </p:cSld>
  <p:clrMapOvr>
    <a:masterClrMapping/>
  </p:clrMapOvr>
  <mc:AlternateContent xmlns:mc="http://schemas.openxmlformats.org/markup-compatibility/2006">
    <mc:Choice xmlns:p14="http://schemas.microsoft.com/office/powerpoint/2010/main" Requires="p14">
      <p:transition spd="slow" p14:dur="3000" advTm="10000">
        <p:dissolve/>
      </p:transition>
    </mc:Choice>
    <mc:Fallback>
      <p:transition spd="slow" advTm="10000">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fontScale="90000"/>
          </a:bodyPr>
          <a:lstStyle/>
          <a:p>
            <a:r>
              <a:rPr lang="uk-UA" b="1" dirty="0">
                <a:solidFill>
                  <a:schemeClr val="accent2">
                    <a:lumMod val="50000"/>
                  </a:schemeClr>
                </a:solidFill>
              </a:rPr>
              <a:t>Природні ресурси</a:t>
            </a:r>
            <a:r>
              <a:rPr lang="uk-UA" b="1" dirty="0"/>
              <a:t/>
            </a:r>
            <a:br>
              <a:rPr lang="uk-UA" b="1" dirty="0"/>
            </a:br>
            <a:endParaRPr lang="uk-UA" dirty="0"/>
          </a:p>
        </p:txBody>
      </p:sp>
      <p:sp>
        <p:nvSpPr>
          <p:cNvPr id="3" name="Місце для вмісту 2"/>
          <p:cNvSpPr>
            <a:spLocks noGrp="1"/>
          </p:cNvSpPr>
          <p:nvPr>
            <p:ph idx="1"/>
          </p:nvPr>
        </p:nvSpPr>
        <p:spPr>
          <a:xfrm>
            <a:off x="457200" y="548680"/>
            <a:ext cx="8229600" cy="4680520"/>
          </a:xfrm>
        </p:spPr>
        <p:txBody>
          <a:bodyPr>
            <a:normAutofit fontScale="47500" lnSpcReduction="20000"/>
          </a:bodyPr>
          <a:lstStyle/>
          <a:p>
            <a:r>
              <a:rPr lang="vi-VN" b="1" dirty="0">
                <a:solidFill>
                  <a:schemeClr val="accent2">
                    <a:lumMod val="50000"/>
                  </a:schemeClr>
                </a:solidFill>
              </a:rPr>
              <a:t>При́ро́дні ресу́рси</a:t>
            </a:r>
            <a:r>
              <a:rPr lang="vi-VN" dirty="0">
                <a:solidFill>
                  <a:schemeClr val="accent2">
                    <a:lumMod val="50000"/>
                  </a:schemeClr>
                </a:solidFill>
              </a:rPr>
              <a:t>  (</a:t>
            </a:r>
            <a:r>
              <a:rPr lang="vi-VN" dirty="0">
                <a:solidFill>
                  <a:schemeClr val="accent2">
                    <a:lumMod val="50000"/>
                  </a:schemeClr>
                </a:solidFill>
                <a:hlinkClick r:id="rId3" tooltip="Російська мова"/>
              </a:rPr>
              <a:t>рос.</a:t>
            </a:r>
            <a:r>
              <a:rPr lang="vi-VN" dirty="0">
                <a:solidFill>
                  <a:schemeClr val="accent2">
                    <a:lumMod val="50000"/>
                  </a:schemeClr>
                </a:solidFill>
              </a:rPr>
              <a:t> </a:t>
            </a:r>
            <a:r>
              <a:rPr lang="vi-VN" i="1" dirty="0">
                <a:solidFill>
                  <a:schemeClr val="accent2">
                    <a:lumMod val="50000"/>
                  </a:schemeClr>
                </a:solidFill>
              </a:rPr>
              <a:t>природные ресурсы</a:t>
            </a:r>
            <a:r>
              <a:rPr lang="vi-VN" dirty="0">
                <a:solidFill>
                  <a:schemeClr val="accent2">
                    <a:lumMod val="50000"/>
                  </a:schemeClr>
                </a:solidFill>
              </a:rPr>
              <a:t>, </a:t>
            </a:r>
            <a:r>
              <a:rPr lang="vi-VN" dirty="0">
                <a:solidFill>
                  <a:schemeClr val="accent2">
                    <a:lumMod val="50000"/>
                  </a:schemeClr>
                </a:solidFill>
                <a:hlinkClick r:id="rId4" tooltip="Англійська мова"/>
              </a:rPr>
              <a:t>англ.</a:t>
            </a:r>
            <a:r>
              <a:rPr lang="vi-VN" dirty="0">
                <a:solidFill>
                  <a:schemeClr val="accent2">
                    <a:lumMod val="50000"/>
                  </a:schemeClr>
                </a:solidFill>
              </a:rPr>
              <a:t> </a:t>
            </a:r>
            <a:r>
              <a:rPr lang="en-US" i="1" dirty="0">
                <a:solidFill>
                  <a:schemeClr val="accent2">
                    <a:lumMod val="50000"/>
                  </a:schemeClr>
                </a:solidFill>
              </a:rPr>
              <a:t>natural resources</a:t>
            </a:r>
            <a:r>
              <a:rPr lang="en-US" dirty="0">
                <a:solidFill>
                  <a:schemeClr val="accent2">
                    <a:lumMod val="50000"/>
                  </a:schemeClr>
                </a:solidFill>
              </a:rPr>
              <a:t>; </a:t>
            </a:r>
            <a:r>
              <a:rPr lang="vi-VN" dirty="0">
                <a:solidFill>
                  <a:schemeClr val="accent2">
                    <a:lumMod val="50000"/>
                  </a:schemeClr>
                </a:solidFill>
                <a:hlinkClick r:id="rId5" tooltip="Німецька мова"/>
              </a:rPr>
              <a:t>нім.</a:t>
            </a:r>
            <a:r>
              <a:rPr lang="vi-VN" dirty="0">
                <a:solidFill>
                  <a:schemeClr val="accent2">
                    <a:lumMod val="50000"/>
                  </a:schemeClr>
                </a:solidFill>
              </a:rPr>
              <a:t> </a:t>
            </a:r>
            <a:r>
              <a:rPr lang="en-US" i="1" dirty="0" err="1">
                <a:solidFill>
                  <a:schemeClr val="accent2">
                    <a:lumMod val="50000"/>
                  </a:schemeClr>
                </a:solidFill>
              </a:rPr>
              <a:t>natürliche</a:t>
            </a:r>
            <a:r>
              <a:rPr lang="en-US" i="1" dirty="0">
                <a:solidFill>
                  <a:schemeClr val="accent2">
                    <a:lumMod val="50000"/>
                  </a:schemeClr>
                </a:solidFill>
              </a:rPr>
              <a:t> </a:t>
            </a:r>
            <a:r>
              <a:rPr lang="en-US" i="1" dirty="0" err="1">
                <a:solidFill>
                  <a:schemeClr val="accent2">
                    <a:lumMod val="50000"/>
                  </a:schemeClr>
                </a:solidFill>
              </a:rPr>
              <a:t>Ressourcen</a:t>
            </a:r>
            <a:r>
              <a:rPr lang="en-US" i="1" dirty="0">
                <a:solidFill>
                  <a:schemeClr val="accent2">
                    <a:lumMod val="50000"/>
                  </a:schemeClr>
                </a:solidFill>
              </a:rPr>
              <a:t> f </a:t>
            </a:r>
            <a:r>
              <a:rPr lang="en-US" i="1" dirty="0" err="1">
                <a:solidFill>
                  <a:schemeClr val="accent2">
                    <a:lumMod val="50000"/>
                  </a:schemeClr>
                </a:solidFill>
              </a:rPr>
              <a:t>pl</a:t>
            </a:r>
            <a:r>
              <a:rPr lang="en-US" i="1" dirty="0">
                <a:solidFill>
                  <a:schemeClr val="accent2">
                    <a:lumMod val="50000"/>
                  </a:schemeClr>
                </a:solidFill>
              </a:rPr>
              <a:t>, </a:t>
            </a:r>
            <a:r>
              <a:rPr lang="en-US" i="1" dirty="0" err="1">
                <a:solidFill>
                  <a:schemeClr val="accent2">
                    <a:lumMod val="50000"/>
                  </a:schemeClr>
                </a:solidFill>
              </a:rPr>
              <a:t>Naturschätze</a:t>
            </a:r>
            <a:r>
              <a:rPr lang="en-US" i="1" dirty="0">
                <a:solidFill>
                  <a:schemeClr val="accent2">
                    <a:lumMod val="50000"/>
                  </a:schemeClr>
                </a:solidFill>
              </a:rPr>
              <a:t> m </a:t>
            </a:r>
            <a:r>
              <a:rPr lang="en-US" i="1" dirty="0" err="1">
                <a:solidFill>
                  <a:schemeClr val="accent2">
                    <a:lumMod val="50000"/>
                  </a:schemeClr>
                </a:solidFill>
              </a:rPr>
              <a:t>pl</a:t>
            </a:r>
            <a:r>
              <a:rPr lang="en-US" i="1" dirty="0">
                <a:solidFill>
                  <a:schemeClr val="accent2">
                    <a:lumMod val="50000"/>
                  </a:schemeClr>
                </a:solidFill>
              </a:rPr>
              <a:t>, </a:t>
            </a:r>
            <a:r>
              <a:rPr lang="en-US" i="1" dirty="0" err="1">
                <a:solidFill>
                  <a:schemeClr val="accent2">
                    <a:lumMod val="50000"/>
                  </a:schemeClr>
                </a:solidFill>
              </a:rPr>
              <a:t>natürliche</a:t>
            </a:r>
            <a:r>
              <a:rPr lang="en-US" i="1" dirty="0">
                <a:solidFill>
                  <a:schemeClr val="accent2">
                    <a:lumMod val="50000"/>
                  </a:schemeClr>
                </a:solidFill>
              </a:rPr>
              <a:t> </a:t>
            </a:r>
            <a:r>
              <a:rPr lang="en-US" i="1" dirty="0" err="1">
                <a:solidFill>
                  <a:schemeClr val="accent2">
                    <a:lumMod val="50000"/>
                  </a:schemeClr>
                </a:solidFill>
              </a:rPr>
              <a:t>Hilfsquellen</a:t>
            </a:r>
            <a:r>
              <a:rPr lang="en-US" i="1" dirty="0">
                <a:solidFill>
                  <a:schemeClr val="accent2">
                    <a:lumMod val="50000"/>
                  </a:schemeClr>
                </a:solidFill>
              </a:rPr>
              <a:t> f </a:t>
            </a:r>
            <a:r>
              <a:rPr lang="en-US" i="1" dirty="0" err="1">
                <a:solidFill>
                  <a:schemeClr val="accent2">
                    <a:lumMod val="50000"/>
                  </a:schemeClr>
                </a:solidFill>
              </a:rPr>
              <a:t>pl</a:t>
            </a:r>
            <a:r>
              <a:rPr lang="en-US" i="1" dirty="0">
                <a:solidFill>
                  <a:schemeClr val="accent2">
                    <a:lumMod val="50000"/>
                  </a:schemeClr>
                </a:solidFill>
              </a:rPr>
              <a:t> (</a:t>
            </a:r>
            <a:r>
              <a:rPr lang="en-US" i="1" dirty="0" err="1">
                <a:solidFill>
                  <a:schemeClr val="accent2">
                    <a:lumMod val="50000"/>
                  </a:schemeClr>
                </a:solidFill>
              </a:rPr>
              <a:t>Ressourcen</a:t>
            </a:r>
            <a:r>
              <a:rPr lang="en-US" i="1" dirty="0">
                <a:solidFill>
                  <a:schemeClr val="accent2">
                    <a:lumMod val="50000"/>
                  </a:schemeClr>
                </a:solidFill>
              </a:rPr>
              <a:t> f </a:t>
            </a:r>
            <a:r>
              <a:rPr lang="en-US" i="1" dirty="0" err="1">
                <a:solidFill>
                  <a:schemeClr val="accent2">
                    <a:lumMod val="50000"/>
                  </a:schemeClr>
                </a:solidFill>
              </a:rPr>
              <a:t>pl</a:t>
            </a:r>
            <a:r>
              <a:rPr lang="en-US" i="1" dirty="0">
                <a:solidFill>
                  <a:schemeClr val="accent2">
                    <a:lumMod val="50000"/>
                  </a:schemeClr>
                </a:solidFill>
              </a:rPr>
              <a:t>), </a:t>
            </a:r>
            <a:r>
              <a:rPr lang="en-US" i="1" dirty="0" err="1">
                <a:solidFill>
                  <a:schemeClr val="accent2">
                    <a:lumMod val="50000"/>
                  </a:schemeClr>
                </a:solidFill>
              </a:rPr>
              <a:t>Rohstoffquellen</a:t>
            </a:r>
            <a:r>
              <a:rPr lang="en-US" i="1" dirty="0">
                <a:solidFill>
                  <a:schemeClr val="accent2">
                    <a:lumMod val="50000"/>
                  </a:schemeClr>
                </a:solidFill>
              </a:rPr>
              <a:t> f </a:t>
            </a:r>
            <a:r>
              <a:rPr lang="en-US" i="1" dirty="0" err="1">
                <a:solidFill>
                  <a:schemeClr val="accent2">
                    <a:lumMod val="50000"/>
                  </a:schemeClr>
                </a:solidFill>
              </a:rPr>
              <a:t>pl</a:t>
            </a:r>
            <a:r>
              <a:rPr lang="en-US" dirty="0">
                <a:solidFill>
                  <a:schemeClr val="accent2">
                    <a:lumMod val="50000"/>
                  </a:schemeClr>
                </a:solidFill>
              </a:rPr>
              <a:t>) — </a:t>
            </a:r>
            <a:r>
              <a:rPr lang="vi-VN" dirty="0">
                <a:solidFill>
                  <a:schemeClr val="accent2">
                    <a:lumMod val="50000"/>
                  </a:schemeClr>
                </a:solidFill>
              </a:rPr>
              <a:t>це однорідні складові </a:t>
            </a:r>
            <a:r>
              <a:rPr lang="vi-VN" dirty="0">
                <a:solidFill>
                  <a:schemeClr val="accent2">
                    <a:lumMod val="50000"/>
                  </a:schemeClr>
                </a:solidFill>
                <a:hlinkClick r:id="rId6" tooltip="Природа"/>
              </a:rPr>
              <a:t>природи</a:t>
            </a:r>
            <a:r>
              <a:rPr lang="vi-VN" dirty="0">
                <a:solidFill>
                  <a:schemeClr val="accent2">
                    <a:lumMod val="50000"/>
                  </a:schemeClr>
                </a:solidFill>
              </a:rPr>
              <a:t>, що є елементами </a:t>
            </a:r>
            <a:r>
              <a:rPr lang="vi-VN" dirty="0">
                <a:solidFill>
                  <a:schemeClr val="accent2">
                    <a:lumMod val="50000"/>
                  </a:schemeClr>
                </a:solidFill>
                <a:hlinkClick r:id="rId7" tooltip="Екосистема"/>
              </a:rPr>
              <a:t>екосистеми</a:t>
            </a:r>
            <a:r>
              <a:rPr lang="vi-VN" dirty="0">
                <a:solidFill>
                  <a:schemeClr val="accent2">
                    <a:lumMod val="50000"/>
                  </a:schemeClr>
                </a:solidFill>
              </a:rPr>
              <a:t> і придатні для задоволення певних потреб </a:t>
            </a:r>
            <a:r>
              <a:rPr lang="vi-VN" dirty="0">
                <a:solidFill>
                  <a:schemeClr val="accent2">
                    <a:lumMod val="50000"/>
                  </a:schemeClr>
                </a:solidFill>
                <a:hlinkClick r:id="rId8" tooltip="Людина"/>
              </a:rPr>
              <a:t>людини</a:t>
            </a:r>
            <a:r>
              <a:rPr lang="vi-VN" dirty="0">
                <a:solidFill>
                  <a:schemeClr val="accent2">
                    <a:lumMod val="50000"/>
                  </a:schemeClr>
                </a:solidFill>
              </a:rPr>
              <a:t>. Природні ресурси поділяються на ресурси неживої природи і ресурси живої природи.</a:t>
            </a:r>
          </a:p>
          <a:p>
            <a:r>
              <a:rPr lang="vi-VN" b="1" dirty="0">
                <a:solidFill>
                  <a:schemeClr val="accent2">
                    <a:lumMod val="50000"/>
                  </a:schemeClr>
                </a:solidFill>
              </a:rPr>
              <a:t>Ресу́рси приро́дні</a:t>
            </a:r>
            <a:r>
              <a:rPr lang="vi-VN" dirty="0">
                <a:solidFill>
                  <a:schemeClr val="accent2">
                    <a:lumMod val="50000"/>
                  </a:schemeClr>
                </a:solidFill>
              </a:rPr>
              <a:t> — </a:t>
            </a:r>
            <a:r>
              <a:rPr lang="vi-VN" dirty="0">
                <a:solidFill>
                  <a:schemeClr val="accent2">
                    <a:lumMod val="50000"/>
                  </a:schemeClr>
                </a:solidFill>
                <a:hlinkClick r:id="rId9" tooltip="Речовина"/>
              </a:rPr>
              <a:t>речовина</a:t>
            </a:r>
            <a:r>
              <a:rPr lang="vi-VN" dirty="0">
                <a:solidFill>
                  <a:schemeClr val="accent2">
                    <a:lumMod val="50000"/>
                  </a:schemeClr>
                </a:solidFill>
              </a:rPr>
              <a:t> природи, яка залучена до суспільного </a:t>
            </a:r>
            <a:r>
              <a:rPr lang="vi-VN" dirty="0">
                <a:solidFill>
                  <a:schemeClr val="accent2">
                    <a:lumMod val="50000"/>
                  </a:schemeClr>
                </a:solidFill>
                <a:hlinkClick r:id="rId10" tooltip="Виробництво"/>
              </a:rPr>
              <a:t>виробництва</a:t>
            </a:r>
            <a:r>
              <a:rPr lang="vi-VN" dirty="0">
                <a:solidFill>
                  <a:schemeClr val="accent2">
                    <a:lumMod val="50000"/>
                  </a:schemeClr>
                </a:solidFill>
              </a:rPr>
              <a:t> і складає його сировинну і енергетичну базу.</a:t>
            </a:r>
          </a:p>
          <a:p>
            <a:r>
              <a:rPr lang="vi-VN" dirty="0">
                <a:solidFill>
                  <a:schemeClr val="accent2">
                    <a:lumMod val="50000"/>
                  </a:schemeClr>
                </a:solidFill>
              </a:rPr>
              <a:t>Ресурси поділяються на: первинні, </a:t>
            </a:r>
            <a:r>
              <a:rPr lang="vi-VN" dirty="0">
                <a:solidFill>
                  <a:schemeClr val="accent2">
                    <a:lumMod val="50000"/>
                  </a:schemeClr>
                </a:solidFill>
                <a:hlinkClick r:id="rId11" tooltip="Вторинні ресурси (ще не написана)"/>
              </a:rPr>
              <a:t>вторинні</a:t>
            </a:r>
            <a:r>
              <a:rPr lang="vi-VN" dirty="0">
                <a:solidFill>
                  <a:schemeClr val="accent2">
                    <a:lumMod val="50000"/>
                  </a:schemeClr>
                </a:solidFill>
              </a:rPr>
              <a:t>, невичерпні, вичерпні, </a:t>
            </a:r>
            <a:r>
              <a:rPr lang="vi-VN" dirty="0">
                <a:solidFill>
                  <a:schemeClr val="accent2">
                    <a:lumMod val="50000"/>
                  </a:schemeClr>
                </a:solidFill>
                <a:hlinkClick r:id="rId12" tooltip="Відновні ресурси"/>
              </a:rPr>
              <a:t>відновні</a:t>
            </a:r>
            <a:r>
              <a:rPr lang="vi-VN" dirty="0">
                <a:solidFill>
                  <a:schemeClr val="accent2">
                    <a:lumMod val="50000"/>
                  </a:schemeClr>
                </a:solidFill>
              </a:rPr>
              <a:t> і невідновні.</a:t>
            </a:r>
          </a:p>
          <a:p>
            <a:r>
              <a:rPr lang="vi-VN" dirty="0">
                <a:solidFill>
                  <a:schemeClr val="accent2">
                    <a:lumMod val="50000"/>
                  </a:schemeClr>
                </a:solidFill>
              </a:rPr>
              <a:t>Природні ресурси — сукупність об'єктів і систем живої і неживої природи, компоненти природного середовища, що оточують людину, які використовуються в процесі суспільного виробництва для задоволення матеріальних і культурних потреб людини і суспільства. П.р. класифікують за різними критеріями: приналежністю до тих чи інших компонентів природи (мінеральні, кліматичні, лісові, водні тощо); можливістю відтворення в процесі використання — на вичерпні (поновлювальні й непоновлювальні П.р.) і невичерпні та ін. До П.р. входять сонячна енергія, атмосфера, гідросфера, наземна рослинність, ґрунт, тваринний світ, ландшафт, корисні копалини. Осн. напрям освоєння природних ресурсів — їх комплексне використання</a:t>
            </a:r>
            <a:r>
              <a:rPr lang="vi-VN" dirty="0"/>
              <a:t>.</a:t>
            </a:r>
          </a:p>
          <a:p>
            <a:endParaRPr lang="uk-UA" dirty="0"/>
          </a:p>
        </p:txBody>
      </p:sp>
    </p:spTree>
    <p:extLst>
      <p:ext uri="{BB962C8B-B14F-4D97-AF65-F5344CB8AC3E}">
        <p14:creationId xmlns:p14="http://schemas.microsoft.com/office/powerpoint/2010/main" val="1367604809"/>
      </p:ext>
    </p:extLst>
  </p:cSld>
  <p:clrMapOvr>
    <a:masterClrMapping/>
  </p:clrMapOvr>
  <mc:AlternateContent xmlns:mc="http://schemas.openxmlformats.org/markup-compatibility/2006">
    <mc:Choice xmlns:p14="http://schemas.microsoft.com/office/powerpoint/2010/main" Requires="p14">
      <p:transition spd="slow" p14:dur="3000" advTm="10000">
        <p14:gallery dir="l"/>
      </p:transition>
    </mc:Choice>
    <mc:Fallback>
      <p:transition spd="slow"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chemeClr val="accent6">
                    <a:lumMod val="75000"/>
                  </a:schemeClr>
                </a:solidFill>
              </a:rPr>
              <a:t>Дякую за увагу</a:t>
            </a:r>
            <a:endParaRPr lang="uk-UA" dirty="0"/>
          </a:p>
        </p:txBody>
      </p:sp>
      <p:sp>
        <p:nvSpPr>
          <p:cNvPr id="3" name="Місце для вмісту 2"/>
          <p:cNvSpPr>
            <a:spLocks noGrp="1"/>
          </p:cNvSpPr>
          <p:nvPr>
            <p:ph idx="1"/>
          </p:nvPr>
        </p:nvSpPr>
        <p:spPr>
          <a:xfrm>
            <a:off x="611560" y="1916832"/>
            <a:ext cx="8075240" cy="4209331"/>
          </a:xfrm>
        </p:spPr>
        <p:txBody>
          <a:bodyPr>
            <a:normAutofit/>
          </a:bodyPr>
          <a:lstStyle/>
          <a:p>
            <a:pPr marL="0" indent="0">
              <a:buNone/>
            </a:pPr>
            <a:r>
              <a:rPr lang="uk-UA" sz="4400" dirty="0" smtClean="0">
                <a:solidFill>
                  <a:schemeClr val="accent6">
                    <a:lumMod val="75000"/>
                  </a:schemeClr>
                </a:solidFill>
              </a:rPr>
              <a:t>                      </a:t>
            </a:r>
            <a:endParaRPr lang="uk-UA" sz="4400" dirty="0">
              <a:solidFill>
                <a:schemeClr val="accent6">
                  <a:lumMod val="75000"/>
                </a:schemeClr>
              </a:solidFill>
            </a:endParaRPr>
          </a:p>
        </p:txBody>
      </p:sp>
    </p:spTree>
    <p:extLst>
      <p:ext uri="{BB962C8B-B14F-4D97-AF65-F5344CB8AC3E}">
        <p14:creationId xmlns:p14="http://schemas.microsoft.com/office/powerpoint/2010/main" val="2048920471"/>
      </p:ext>
    </p:extLst>
  </p:cSld>
  <p:clrMapOvr>
    <a:masterClrMapping/>
  </p:clrMapOvr>
  <mc:AlternateContent xmlns:mc="http://schemas.openxmlformats.org/markup-compatibility/2006">
    <mc:Choice xmlns:p14="http://schemas.microsoft.com/office/powerpoint/2010/main" Requires="p14">
      <p:transition spd="slow" p14:dur="3000" advTm="3000">
        <p14:vortex dir="d"/>
      </p:transition>
    </mc:Choice>
    <mc:Fallback>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052736"/>
          </a:xfrm>
        </p:spPr>
        <p:txBody>
          <a:bodyPr>
            <a:normAutofit fontScale="90000"/>
          </a:bodyPr>
          <a:lstStyle/>
          <a:p>
            <a:r>
              <a:rPr lang="uk-UA" b="1" dirty="0"/>
              <a:t>Мінеральні ресурси</a:t>
            </a:r>
            <a:br>
              <a:rPr lang="uk-UA" b="1" dirty="0"/>
            </a:br>
            <a:endParaRPr lang="uk-UA" dirty="0"/>
          </a:p>
        </p:txBody>
      </p:sp>
      <p:sp>
        <p:nvSpPr>
          <p:cNvPr id="3" name="Підзаголовок 2"/>
          <p:cNvSpPr>
            <a:spLocks noGrp="1"/>
          </p:cNvSpPr>
          <p:nvPr>
            <p:ph type="subTitle" idx="1"/>
          </p:nvPr>
        </p:nvSpPr>
        <p:spPr>
          <a:xfrm>
            <a:off x="539552" y="692696"/>
            <a:ext cx="7232848" cy="5472608"/>
          </a:xfrm>
        </p:spPr>
        <p:txBody>
          <a:bodyPr>
            <a:normAutofit fontScale="40000" lnSpcReduction="20000"/>
          </a:bodyPr>
          <a:lstStyle/>
          <a:p>
            <a:r>
              <a:rPr lang="uk-UA" b="1" i="1" dirty="0">
                <a:solidFill>
                  <a:schemeClr val="tx1"/>
                </a:solidFill>
              </a:rPr>
              <a:t>Мінеральні ресурси</a:t>
            </a:r>
            <a:r>
              <a:rPr lang="uk-UA" dirty="0">
                <a:solidFill>
                  <a:schemeClr val="tx1"/>
                </a:solidFill>
              </a:rPr>
              <a:t> - це сукупність запасів корисних копалин мінерального походження, які вже використовуються або можуть бути використані в майбутньому в господарській діяльності людини. У наш час використовується понад 200 видів мінеральної сировини. У залежності від призначення мінеральні ресурси поділяють на три групи: Паливні (енергетичні) - використовуються для отримання тепла і світла. Металеві (рудні) - з яких виплавляють метали (руди чорних і кольорових металів). Неметалічні (нерудні) - використовуються як сировина для хімічної промисловості (калійна сіль, фосфорити, сірка), будівництва і як технічна сировина (азбест, графіт, алмази).</a:t>
            </a:r>
          </a:p>
          <a:p>
            <a:r>
              <a:rPr lang="uk-UA" dirty="0">
                <a:solidFill>
                  <a:schemeClr val="tx1"/>
                </a:solidFill>
              </a:rPr>
              <a:t>Родовища корисних копалин розміщені на Землі дуже нерівномірно. Це пояснюється особливостями тектонічної будови земної кори. Для кращого розуміння закономірностей розміщення корисних копалин на карті показані тектонічні області материків (платформи та сейсмічні пояси).</a:t>
            </a:r>
          </a:p>
          <a:p>
            <a:r>
              <a:rPr lang="uk-UA" dirty="0">
                <a:solidFill>
                  <a:schemeClr val="tx1"/>
                </a:solidFill>
              </a:rPr>
              <a:t>Паливні та деякі нерудні корисні копалини осадового походження утворилися внаслідок багато вікового накопичення осадових порід. Родовища цих корисних копалин найчастіше зустрічаються в осадових чохлах найдавніших платформ і в передгірних прогинах областей найдавнішої і древньої складчастості. У рельєфі цим тектонічним структурам відповідають рівнини (див. Фізичну карту світу).</a:t>
            </a:r>
          </a:p>
          <a:p>
            <a:r>
              <a:rPr lang="uk-UA" dirty="0">
                <a:solidFill>
                  <a:schemeClr val="tx1"/>
                </a:solidFill>
              </a:rPr>
              <a:t>Гірничо-хімічні неметалічні корисні копалини також переважно мають осадове походження.</a:t>
            </a:r>
          </a:p>
          <a:p>
            <a:r>
              <a:rPr lang="uk-UA" dirty="0">
                <a:solidFill>
                  <a:schemeClr val="tx1"/>
                </a:solidFill>
              </a:rPr>
              <a:t>Металеві корисні копалини, приурочені до щитів найдавніших докембрійських платформ і складчастих областей земної кори. Саме тому багатющі рудні копалини приурочені до старих низьким горах, </a:t>
            </a:r>
            <a:r>
              <a:rPr lang="uk-UA" dirty="0" err="1">
                <a:solidFill>
                  <a:schemeClr val="tx1"/>
                </a:solidFill>
              </a:rPr>
              <a:t>нагорьям</a:t>
            </a:r>
            <a:r>
              <a:rPr lang="uk-UA" dirty="0">
                <a:solidFill>
                  <a:schemeClr val="tx1"/>
                </a:solidFill>
              </a:rPr>
              <a:t> і плоскогір'їв.</a:t>
            </a:r>
          </a:p>
          <a:p>
            <a:r>
              <a:rPr lang="uk-UA" dirty="0">
                <a:solidFill>
                  <a:schemeClr val="tx1"/>
                </a:solidFill>
              </a:rPr>
              <a:t>Руди чорних металів (залізні, марганцеві) в земній корі залягають пластами, утворюючи великі за площею басейни.</a:t>
            </a:r>
          </a:p>
          <a:p>
            <a:r>
              <a:rPr lang="uk-UA" dirty="0">
                <a:solidFill>
                  <a:schemeClr val="tx1"/>
                </a:solidFill>
              </a:rPr>
              <a:t>Руди кольорових металів залягають у надрах Землі своєрідними поясами. Так, мідні та поліметалічні руди поширені в складчастих областях Кордильєр - Анд, олов'яні руди - в Тихоокеанському поясі.</a:t>
            </a:r>
          </a:p>
          <a:p>
            <a:r>
              <a:rPr lang="uk-UA" dirty="0">
                <a:solidFill>
                  <a:schemeClr val="tx1"/>
                </a:solidFill>
              </a:rPr>
              <a:t>Наявність мінеральних ресурсів є гарною передумовою розвитку господарства будь-якої країни.</a:t>
            </a:r>
          </a:p>
          <a:p>
            <a:endParaRPr lang="uk-UA" dirty="0"/>
          </a:p>
        </p:txBody>
      </p:sp>
    </p:spTree>
    <p:extLst>
      <p:ext uri="{BB962C8B-B14F-4D97-AF65-F5344CB8AC3E}">
        <p14:creationId xmlns:p14="http://schemas.microsoft.com/office/powerpoint/2010/main" val="2454918960"/>
      </p:ext>
    </p:extLst>
  </p:cSld>
  <p:clrMapOvr>
    <a:masterClrMapping/>
  </p:clrMapOvr>
  <mc:AlternateContent xmlns:mc="http://schemas.openxmlformats.org/markup-compatibility/2006">
    <mc:Choice xmlns:p14="http://schemas.microsoft.com/office/powerpoint/2010/main" Requires="p14">
      <p:transition spd="slow" p14:dur="3000" advTm="15000">
        <p14:ripple dir="rd"/>
      </p:transition>
    </mc:Choice>
    <mc:Fallback>
      <p:transition spd="slow"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fontScale="90000"/>
          </a:bodyPr>
          <a:lstStyle/>
          <a:p>
            <a:r>
              <a:rPr lang="uk-UA" b="1" dirty="0"/>
              <a:t>Металічні корисні копалини</a:t>
            </a:r>
            <a:br>
              <a:rPr lang="uk-UA" b="1" dirty="0"/>
            </a:br>
            <a:endParaRPr lang="uk-UA" dirty="0"/>
          </a:p>
        </p:txBody>
      </p:sp>
      <p:sp>
        <p:nvSpPr>
          <p:cNvPr id="3" name="Місце для вмісту 2"/>
          <p:cNvSpPr>
            <a:spLocks noGrp="1"/>
          </p:cNvSpPr>
          <p:nvPr>
            <p:ph idx="1"/>
          </p:nvPr>
        </p:nvSpPr>
        <p:spPr>
          <a:xfrm>
            <a:off x="107504" y="476673"/>
            <a:ext cx="8579296" cy="4104456"/>
          </a:xfrm>
        </p:spPr>
        <p:txBody>
          <a:bodyPr>
            <a:normAutofit fontScale="55000" lnSpcReduction="20000"/>
          </a:bodyPr>
          <a:lstStyle/>
          <a:p>
            <a:r>
              <a:rPr lang="uk-UA" dirty="0">
                <a:hlinkClick r:id="rId3" tooltip="Залізні руди"/>
              </a:rPr>
              <a:t>Руди заліза</a:t>
            </a:r>
            <a:r>
              <a:rPr lang="uk-UA" dirty="0"/>
              <a:t> представлені декількома генетичними типами, з яких найбільші скупчення пов'язані з протерозойською </a:t>
            </a:r>
            <a:r>
              <a:rPr lang="uk-UA" dirty="0" err="1"/>
              <a:t>джеспілітовою</a:t>
            </a:r>
            <a:r>
              <a:rPr lang="uk-UA" dirty="0"/>
              <a:t> формацією. Гол. </a:t>
            </a:r>
            <a:r>
              <a:rPr lang="uk-UA" dirty="0" err="1"/>
              <a:t>родов</a:t>
            </a:r>
            <a:r>
              <a:rPr lang="uk-UA" dirty="0"/>
              <a:t>. розкрите в </a:t>
            </a:r>
            <a:r>
              <a:rPr lang="uk-UA" dirty="0" err="1"/>
              <a:t>надльодовикових</a:t>
            </a:r>
            <a:r>
              <a:rPr lang="uk-UA" dirty="0"/>
              <a:t> виходах гори </a:t>
            </a:r>
            <a:r>
              <a:rPr lang="uk-UA" dirty="0" err="1"/>
              <a:t>Принц-Чарлз</a:t>
            </a:r>
            <a:r>
              <a:rPr lang="uk-UA" dirty="0"/>
              <a:t> на ділянці 1000 м при потужності понад 350 м; в розрізі зустрічаються також менш потужні пачки джеспілітів, роз'єднані горизонтами пустої породи потужністю до 300 м. Вміст оксидів заліза в джеспілітах коливається від 40 до 68% при перевазі окисного заліза над закисним в 2,5-3,0 рази. </a:t>
            </a:r>
            <a:r>
              <a:rPr lang="uk-UA" dirty="0" err="1"/>
              <a:t>К-ть</a:t>
            </a:r>
            <a:r>
              <a:rPr lang="uk-UA" dirty="0"/>
              <a:t> кремнезему - 35-60%, руди </a:t>
            </a:r>
            <a:r>
              <a:rPr lang="uk-UA" dirty="0" err="1"/>
              <a:t>малосірчисті</a:t>
            </a:r>
            <a:r>
              <a:rPr lang="uk-UA" dirty="0"/>
              <a:t> і </a:t>
            </a:r>
            <a:r>
              <a:rPr lang="uk-UA" dirty="0" err="1"/>
              <a:t>малофосфористі</a:t>
            </a:r>
            <a:r>
              <a:rPr lang="uk-UA" dirty="0"/>
              <a:t>; домішки: мідь, нікель, хром, кобальт, марганець, титан, цирконій. Дані геол. розвідки показують, що рудне тіло продовжується під льодом ще на дек. десятків км. Прояви інших руд чорних металів представлені титаномагнетитовою </a:t>
            </a:r>
            <a:r>
              <a:rPr lang="uk-UA" dirty="0" err="1"/>
              <a:t>вкрапленістю</a:t>
            </a:r>
            <a:r>
              <a:rPr lang="uk-UA" dirty="0"/>
              <a:t>, а також </a:t>
            </a:r>
            <a:r>
              <a:rPr lang="uk-UA" dirty="0" err="1"/>
              <a:t>вкрапленістю</a:t>
            </a:r>
            <a:r>
              <a:rPr lang="uk-UA" dirty="0"/>
              <a:t> і дрібними </a:t>
            </a:r>
            <a:r>
              <a:rPr lang="uk-UA" dirty="0" err="1"/>
              <a:t>гніздоподібними</a:t>
            </a:r>
            <a:r>
              <a:rPr lang="uk-UA" dirty="0"/>
              <a:t> скупченнями хроміту. Порівняно великі вияви характерні для міді (південно-сх. зона </a:t>
            </a:r>
            <a:r>
              <a:rPr lang="uk-UA" dirty="0" err="1"/>
              <a:t>Антарктич</a:t>
            </a:r>
            <a:r>
              <a:rPr lang="uk-UA" dirty="0"/>
              <a:t>. </a:t>
            </a:r>
            <a:r>
              <a:rPr lang="uk-UA" dirty="0" err="1"/>
              <a:t>п-ова</a:t>
            </a:r>
            <a:r>
              <a:rPr lang="uk-UA" dirty="0"/>
              <a:t>). Вони належать до мідно-порфірового типу і характеризуються вкрапленим і </a:t>
            </a:r>
            <a:r>
              <a:rPr lang="uk-UA" dirty="0" err="1"/>
              <a:t>прожилковим</a:t>
            </a:r>
            <a:r>
              <a:rPr lang="uk-UA" dirty="0"/>
              <a:t> розподілом халько</a:t>
            </a:r>
            <a:r>
              <a:rPr lang="uk-UA" dirty="0">
                <a:hlinkClick r:id="rId4" tooltip="Пірит"/>
              </a:rPr>
              <a:t>піриту</a:t>
            </a:r>
            <a:r>
              <a:rPr lang="uk-UA" dirty="0"/>
              <a:t>, халькозину, піриту, піротину і молібденіту. На </a:t>
            </a:r>
            <a:r>
              <a:rPr lang="uk-UA" dirty="0" err="1"/>
              <a:t>зах</a:t>
            </a:r>
            <a:r>
              <a:rPr lang="uk-UA" dirty="0"/>
              <a:t>. березі </a:t>
            </a:r>
            <a:r>
              <a:rPr lang="uk-UA" dirty="0" err="1"/>
              <a:t>Антарктич</a:t>
            </a:r>
            <a:r>
              <a:rPr lang="uk-UA" dirty="0"/>
              <a:t>. </a:t>
            </a:r>
            <a:r>
              <a:rPr lang="uk-UA" dirty="0" err="1"/>
              <a:t>п-ова</a:t>
            </a:r>
            <a:r>
              <a:rPr lang="uk-UA" dirty="0"/>
              <a:t> є зона виявів колчеданної і мідно-молібденової мінералізації.</a:t>
            </a:r>
          </a:p>
        </p:txBody>
      </p:sp>
      <p:pic>
        <p:nvPicPr>
          <p:cNvPr id="1026" name="Picture 2" descr="C:\Users\Sergei\Desktop\220px-Antarctica_6400px_from_Blue_Mar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933056"/>
            <a:ext cx="279400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07159"/>
      </p:ext>
    </p:extLst>
  </p:cSld>
  <p:clrMapOvr>
    <a:masterClrMapping/>
  </p:clrMapOvr>
  <mc:AlternateContent xmlns:mc="http://schemas.openxmlformats.org/markup-compatibility/2006">
    <mc:Choice xmlns:p14="http://schemas.microsoft.com/office/powerpoint/2010/main" Requires="p14">
      <p:transition spd="slow" p14:dur="3000" advTm="10000">
        <p14:glitter pattern="hexagon"/>
      </p:transition>
    </mc:Choice>
    <mc:Fallback>
      <p:transition spd="slow"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fontScale="90000"/>
          </a:bodyPr>
          <a:lstStyle/>
          <a:p>
            <a:r>
              <a:rPr lang="uk-UA" b="1" dirty="0"/>
              <a:t>Нерудні корисні копалини</a:t>
            </a:r>
            <a:br>
              <a:rPr lang="uk-UA" b="1" dirty="0"/>
            </a:br>
            <a:endParaRPr lang="uk-UA" dirty="0"/>
          </a:p>
        </p:txBody>
      </p:sp>
      <p:sp>
        <p:nvSpPr>
          <p:cNvPr id="3" name="Місце для вмісту 2"/>
          <p:cNvSpPr>
            <a:spLocks noGrp="1"/>
          </p:cNvSpPr>
          <p:nvPr>
            <p:ph idx="1"/>
          </p:nvPr>
        </p:nvSpPr>
        <p:spPr>
          <a:xfrm>
            <a:off x="179512" y="548681"/>
            <a:ext cx="8507288" cy="2952328"/>
          </a:xfrm>
        </p:spPr>
        <p:txBody>
          <a:bodyPr>
            <a:normAutofit fontScale="85000" lnSpcReduction="10000"/>
          </a:bodyPr>
          <a:lstStyle/>
          <a:p>
            <a:r>
              <a:rPr lang="uk-UA" b="1" dirty="0"/>
              <a:t>Нерудні корисні копалини</a:t>
            </a:r>
            <a:r>
              <a:rPr lang="uk-UA" dirty="0"/>
              <a:t> (</a:t>
            </a:r>
            <a:r>
              <a:rPr lang="uk-UA" dirty="0">
                <a:hlinkClick r:id="rId3" tooltip="Російська мова"/>
              </a:rPr>
              <a:t>рос.</a:t>
            </a:r>
            <a:r>
              <a:rPr lang="uk-UA" dirty="0"/>
              <a:t> </a:t>
            </a:r>
            <a:r>
              <a:rPr lang="uk-UA" i="1" dirty="0" err="1"/>
              <a:t>нерудные</a:t>
            </a:r>
            <a:r>
              <a:rPr lang="uk-UA" i="1" dirty="0"/>
              <a:t> </a:t>
            </a:r>
            <a:r>
              <a:rPr lang="uk-UA" i="1" dirty="0" err="1"/>
              <a:t>полезные</a:t>
            </a:r>
            <a:r>
              <a:rPr lang="uk-UA" i="1" dirty="0"/>
              <a:t> </a:t>
            </a:r>
            <a:r>
              <a:rPr lang="uk-UA" i="1" dirty="0" err="1"/>
              <a:t>ископаемые</a:t>
            </a:r>
            <a:r>
              <a:rPr lang="uk-UA" dirty="0"/>
              <a:t>, </a:t>
            </a:r>
            <a:r>
              <a:rPr lang="uk-UA" dirty="0">
                <a:hlinkClick r:id="rId4" tooltip="Англійська мова"/>
              </a:rPr>
              <a:t>англ.</a:t>
            </a:r>
            <a:r>
              <a:rPr lang="uk-UA" dirty="0"/>
              <a:t> </a:t>
            </a:r>
            <a:r>
              <a:rPr lang="en-US" i="1" dirty="0"/>
              <a:t>non-metallic minerals</a:t>
            </a:r>
            <a:r>
              <a:rPr lang="en-US" dirty="0"/>
              <a:t>; </a:t>
            </a:r>
            <a:r>
              <a:rPr lang="uk-UA" dirty="0">
                <a:hlinkClick r:id="rId5" tooltip="Німецька мова"/>
              </a:rPr>
              <a:t>нім.</a:t>
            </a:r>
            <a:r>
              <a:rPr lang="uk-UA" dirty="0"/>
              <a:t> </a:t>
            </a:r>
            <a:r>
              <a:rPr lang="en-US" i="1" dirty="0" err="1"/>
              <a:t>Nichterze</a:t>
            </a:r>
            <a:r>
              <a:rPr lang="en-US" i="1" dirty="0"/>
              <a:t> n </a:t>
            </a:r>
            <a:r>
              <a:rPr lang="en-US" i="1" dirty="0" err="1"/>
              <a:t>pl</a:t>
            </a:r>
            <a:r>
              <a:rPr lang="en-US" i="1" dirty="0"/>
              <a:t>, </a:t>
            </a:r>
            <a:r>
              <a:rPr lang="en-US" i="1" dirty="0" err="1"/>
              <a:t>Nichterzbodenschätze</a:t>
            </a:r>
            <a:r>
              <a:rPr lang="en-US" i="1" dirty="0"/>
              <a:t> m </a:t>
            </a:r>
            <a:r>
              <a:rPr lang="en-US" i="1" dirty="0" err="1"/>
              <a:t>pl</a:t>
            </a:r>
            <a:r>
              <a:rPr lang="en-US" dirty="0"/>
              <a:t>) – </a:t>
            </a:r>
            <a:r>
              <a:rPr lang="uk-UA" dirty="0"/>
              <a:t>група мінеральних утворень (</a:t>
            </a:r>
            <a:r>
              <a:rPr lang="uk-UA" dirty="0">
                <a:hlinkClick r:id="rId6" tooltip="Силікати"/>
              </a:rPr>
              <a:t>силікати</a:t>
            </a:r>
            <a:r>
              <a:rPr lang="uk-UA" dirty="0"/>
              <a:t>, </a:t>
            </a:r>
            <a:r>
              <a:rPr lang="uk-UA" dirty="0">
                <a:hlinkClick r:id="rId7" tooltip="Карбонати"/>
              </a:rPr>
              <a:t>карбонати</a:t>
            </a:r>
            <a:r>
              <a:rPr lang="uk-UA" dirty="0"/>
              <a:t>, </a:t>
            </a:r>
            <a:r>
              <a:rPr lang="uk-UA" dirty="0">
                <a:hlinkClick r:id="rId8" tooltip="Фосфати"/>
              </a:rPr>
              <a:t>фосфати</a:t>
            </a:r>
            <a:r>
              <a:rPr lang="uk-UA" dirty="0"/>
              <a:t>, </a:t>
            </a:r>
            <a:r>
              <a:rPr lang="uk-UA" dirty="0">
                <a:hlinkClick r:id="rId9" tooltip="Борати"/>
              </a:rPr>
              <a:t>борати</a:t>
            </a:r>
            <a:r>
              <a:rPr lang="uk-UA" dirty="0"/>
              <a:t>), які широко використовують як мінеральну сировину, а також як дорогоцінне каміння й виробне каміння.</a:t>
            </a:r>
          </a:p>
        </p:txBody>
      </p:sp>
      <p:pic>
        <p:nvPicPr>
          <p:cNvPr id="2050" name="Picture 2" descr="C:\Users\Sergei\Desktop\simfray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3212976"/>
            <a:ext cx="4610101"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1" name="Picture 3" descr="C:\Users\Sergei\Desktop\150px-Coa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4289095"/>
            <a:ext cx="2214328" cy="2328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682597"/>
      </p:ext>
    </p:extLst>
  </p:cSld>
  <p:clrMapOvr>
    <a:masterClrMapping/>
  </p:clrMapOvr>
  <mc:AlternateContent xmlns:mc="http://schemas.openxmlformats.org/markup-compatibility/2006">
    <mc:Choice xmlns:p14="http://schemas.microsoft.com/office/powerpoint/2010/main" Requires="p14">
      <p:transition spd="slow" p14:dur="3000" advTm="10000">
        <p14:prism isInverted="1"/>
      </p:transition>
    </mc:Choice>
    <mc:Fallback>
      <p:transition spd="slow"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fontScale="90000"/>
          </a:bodyPr>
          <a:lstStyle/>
          <a:p>
            <a:r>
              <a:rPr lang="uk-UA" b="1" dirty="0"/>
              <a:t>Водні ресурси</a:t>
            </a:r>
            <a:br>
              <a:rPr lang="uk-UA" b="1" dirty="0"/>
            </a:br>
            <a:endParaRPr lang="uk-UA" dirty="0"/>
          </a:p>
        </p:txBody>
      </p:sp>
      <p:sp>
        <p:nvSpPr>
          <p:cNvPr id="3" name="Місце для вмісту 2"/>
          <p:cNvSpPr>
            <a:spLocks noGrp="1"/>
          </p:cNvSpPr>
          <p:nvPr>
            <p:ph idx="1"/>
          </p:nvPr>
        </p:nvSpPr>
        <p:spPr>
          <a:xfrm>
            <a:off x="35496" y="692697"/>
            <a:ext cx="8651304" cy="3600400"/>
          </a:xfrm>
        </p:spPr>
        <p:txBody>
          <a:bodyPr>
            <a:normAutofit fontScale="47500" lnSpcReduction="20000"/>
          </a:bodyPr>
          <a:lstStyle/>
          <a:p>
            <a:r>
              <a:rPr lang="vi-VN" b="1" dirty="0">
                <a:solidFill>
                  <a:srgbClr val="00B0F0"/>
                </a:solidFill>
              </a:rPr>
              <a:t>Во́дні ресу́рси</a:t>
            </a:r>
            <a:r>
              <a:rPr lang="vi-VN" dirty="0">
                <a:solidFill>
                  <a:srgbClr val="00B0F0"/>
                </a:solidFill>
              </a:rPr>
              <a:t> (</a:t>
            </a:r>
            <a:r>
              <a:rPr lang="vi-VN" dirty="0">
                <a:solidFill>
                  <a:srgbClr val="00B0F0"/>
                </a:solidFill>
                <a:hlinkClick r:id="rId3" tooltip="Російська мова"/>
              </a:rPr>
              <a:t>рос.</a:t>
            </a:r>
            <a:r>
              <a:rPr lang="vi-VN" dirty="0">
                <a:solidFill>
                  <a:srgbClr val="00B0F0"/>
                </a:solidFill>
              </a:rPr>
              <a:t> </a:t>
            </a:r>
            <a:r>
              <a:rPr lang="vi-VN" i="1" dirty="0">
                <a:solidFill>
                  <a:srgbClr val="00B0F0"/>
                </a:solidFill>
              </a:rPr>
              <a:t>водные ресурсы,</a:t>
            </a:r>
            <a:r>
              <a:rPr lang="vi-VN" dirty="0">
                <a:solidFill>
                  <a:srgbClr val="00B0F0"/>
                </a:solidFill>
              </a:rPr>
              <a:t> </a:t>
            </a:r>
            <a:r>
              <a:rPr lang="vi-VN" dirty="0">
                <a:solidFill>
                  <a:srgbClr val="00B0F0"/>
                </a:solidFill>
                <a:hlinkClick r:id="rId4" tooltip="Англійська мова"/>
              </a:rPr>
              <a:t>англ.</a:t>
            </a:r>
            <a:r>
              <a:rPr lang="vi-VN" dirty="0">
                <a:solidFill>
                  <a:srgbClr val="00B0F0"/>
                </a:solidFill>
              </a:rPr>
              <a:t> </a:t>
            </a:r>
            <a:r>
              <a:rPr lang="en-US" i="1" dirty="0">
                <a:solidFill>
                  <a:srgbClr val="00B0F0"/>
                </a:solidFill>
              </a:rPr>
              <a:t>water resources, water supply;</a:t>
            </a:r>
            <a:r>
              <a:rPr lang="en-US" dirty="0">
                <a:solidFill>
                  <a:srgbClr val="00B0F0"/>
                </a:solidFill>
              </a:rPr>
              <a:t> </a:t>
            </a:r>
            <a:r>
              <a:rPr lang="vi-VN" dirty="0">
                <a:solidFill>
                  <a:srgbClr val="00B0F0"/>
                </a:solidFill>
                <a:hlinkClick r:id="rId5" tooltip="Німецька мова"/>
              </a:rPr>
              <a:t>нім.</a:t>
            </a:r>
            <a:r>
              <a:rPr lang="vi-VN" dirty="0">
                <a:solidFill>
                  <a:srgbClr val="00B0F0"/>
                </a:solidFill>
              </a:rPr>
              <a:t> </a:t>
            </a:r>
            <a:r>
              <a:rPr lang="en-US" dirty="0" err="1">
                <a:solidFill>
                  <a:srgbClr val="00B0F0"/>
                </a:solidFill>
              </a:rPr>
              <a:t>Wasserreserven</a:t>
            </a:r>
            <a:r>
              <a:rPr lang="en-US" dirty="0">
                <a:solidFill>
                  <a:srgbClr val="00B0F0"/>
                </a:solidFill>
              </a:rPr>
              <a:t> f </a:t>
            </a:r>
            <a:r>
              <a:rPr lang="en-US" dirty="0" err="1">
                <a:solidFill>
                  <a:srgbClr val="00B0F0"/>
                </a:solidFill>
              </a:rPr>
              <a:t>pl</a:t>
            </a:r>
            <a:r>
              <a:rPr lang="en-US" dirty="0">
                <a:solidFill>
                  <a:srgbClr val="00B0F0"/>
                </a:solidFill>
              </a:rPr>
              <a:t>) </a:t>
            </a:r>
            <a:r>
              <a:rPr lang="uk-UA" dirty="0" smtClean="0">
                <a:solidFill>
                  <a:srgbClr val="00B0F0"/>
                </a:solidFill>
              </a:rPr>
              <a:t>-</a:t>
            </a:r>
            <a:r>
              <a:rPr lang="en-US" dirty="0" smtClean="0">
                <a:solidFill>
                  <a:srgbClr val="00B0F0"/>
                </a:solidFill>
              </a:rPr>
              <a:t> </a:t>
            </a:r>
            <a:r>
              <a:rPr lang="vi-VN" dirty="0">
                <a:solidFill>
                  <a:srgbClr val="00B0F0"/>
                </a:solidFill>
              </a:rPr>
              <a:t>це всі води </a:t>
            </a:r>
            <a:r>
              <a:rPr lang="vi-VN" dirty="0">
                <a:solidFill>
                  <a:srgbClr val="00B0F0"/>
                </a:solidFill>
                <a:hlinkClick r:id="rId6" tooltip="Гідросфера"/>
              </a:rPr>
              <a:t>гідросфери</a:t>
            </a:r>
            <a:r>
              <a:rPr lang="vi-VN" dirty="0">
                <a:solidFill>
                  <a:srgbClr val="00B0F0"/>
                </a:solidFill>
              </a:rPr>
              <a:t>, тобто води </a:t>
            </a:r>
            <a:r>
              <a:rPr lang="vi-VN" dirty="0">
                <a:solidFill>
                  <a:srgbClr val="00B0F0"/>
                </a:solidFill>
                <a:hlinkClick r:id="rId7" tooltip="Ріка"/>
              </a:rPr>
              <a:t>рік</a:t>
            </a:r>
            <a:r>
              <a:rPr lang="vi-VN" dirty="0">
                <a:solidFill>
                  <a:srgbClr val="00B0F0"/>
                </a:solidFill>
              </a:rPr>
              <a:t>, </a:t>
            </a:r>
            <a:r>
              <a:rPr lang="vi-VN" dirty="0">
                <a:solidFill>
                  <a:srgbClr val="00B0F0"/>
                </a:solidFill>
                <a:hlinkClick r:id="rId8" tooltip="Озеро"/>
              </a:rPr>
              <a:t>озер</a:t>
            </a:r>
            <a:r>
              <a:rPr lang="vi-VN" dirty="0">
                <a:solidFill>
                  <a:srgbClr val="00B0F0"/>
                </a:solidFill>
              </a:rPr>
              <a:t>, </a:t>
            </a:r>
            <a:r>
              <a:rPr lang="vi-VN" dirty="0">
                <a:solidFill>
                  <a:srgbClr val="00B0F0"/>
                </a:solidFill>
                <a:hlinkClick r:id="rId9" tooltip="Канал"/>
              </a:rPr>
              <a:t>каналів</a:t>
            </a:r>
            <a:r>
              <a:rPr lang="vi-VN" dirty="0">
                <a:solidFill>
                  <a:srgbClr val="00B0F0"/>
                </a:solidFill>
              </a:rPr>
              <a:t>, </a:t>
            </a:r>
            <a:r>
              <a:rPr lang="vi-VN" dirty="0">
                <a:solidFill>
                  <a:srgbClr val="00B0F0"/>
                </a:solidFill>
                <a:hlinkClick r:id="rId10" tooltip="Водоймище"/>
              </a:rPr>
              <a:t>водоймищ</a:t>
            </a:r>
            <a:r>
              <a:rPr lang="vi-VN" dirty="0">
                <a:solidFill>
                  <a:srgbClr val="00B0F0"/>
                </a:solidFill>
              </a:rPr>
              <a:t>, </a:t>
            </a:r>
            <a:r>
              <a:rPr lang="vi-VN" dirty="0">
                <a:solidFill>
                  <a:srgbClr val="00B0F0"/>
                </a:solidFill>
                <a:hlinkClick r:id="rId11" tooltip="Море"/>
              </a:rPr>
              <a:t>морів</a:t>
            </a:r>
            <a:r>
              <a:rPr lang="vi-VN" dirty="0">
                <a:solidFill>
                  <a:srgbClr val="00B0F0"/>
                </a:solidFill>
              </a:rPr>
              <a:t> й </a:t>
            </a:r>
            <a:r>
              <a:rPr lang="vi-VN" dirty="0">
                <a:solidFill>
                  <a:srgbClr val="00B0F0"/>
                </a:solidFill>
                <a:hlinkClick r:id="rId12" tooltip="Океан"/>
              </a:rPr>
              <a:t>океанів</a:t>
            </a:r>
            <a:r>
              <a:rPr lang="vi-VN" dirty="0">
                <a:solidFill>
                  <a:srgbClr val="00B0F0"/>
                </a:solidFill>
              </a:rPr>
              <a:t>, </a:t>
            </a:r>
            <a:r>
              <a:rPr lang="vi-VN" dirty="0">
                <a:solidFill>
                  <a:srgbClr val="00B0F0"/>
                </a:solidFill>
                <a:hlinkClick r:id="rId13" tooltip="Підземні води"/>
              </a:rPr>
              <a:t>підземні води</a:t>
            </a:r>
            <a:r>
              <a:rPr lang="vi-VN" dirty="0">
                <a:solidFill>
                  <a:srgbClr val="00B0F0"/>
                </a:solidFill>
              </a:rPr>
              <a:t>, ґрунтова волога, вода (льоди) гірських і полярних </a:t>
            </a:r>
            <a:r>
              <a:rPr lang="vi-VN" dirty="0">
                <a:solidFill>
                  <a:srgbClr val="00B0F0"/>
                </a:solidFill>
                <a:hlinkClick r:id="rId14" tooltip="Льодовик"/>
              </a:rPr>
              <a:t>льодовиків</a:t>
            </a:r>
            <a:r>
              <a:rPr lang="vi-VN" dirty="0">
                <a:solidFill>
                  <a:srgbClr val="00B0F0"/>
                </a:solidFill>
              </a:rPr>
              <a:t>, водяні пари атмосфери.</a:t>
            </a:r>
          </a:p>
          <a:p>
            <a:r>
              <a:rPr lang="vi-VN" dirty="0">
                <a:solidFill>
                  <a:srgbClr val="00B0F0"/>
                </a:solidFill>
              </a:rPr>
              <a:t>У поняття «водні ресурси» входять і самі водні об'єкти — ріки, озера, моря, оскільки для деяких цілей (</a:t>
            </a:r>
            <a:r>
              <a:rPr lang="vi-VN" dirty="0">
                <a:solidFill>
                  <a:srgbClr val="00B0F0"/>
                </a:solidFill>
                <a:hlinkClick r:id="rId15" tooltip="Судноплавство"/>
              </a:rPr>
              <a:t>судноплавство</a:t>
            </a:r>
            <a:r>
              <a:rPr lang="vi-VN" dirty="0">
                <a:solidFill>
                  <a:srgbClr val="00B0F0"/>
                </a:solidFill>
              </a:rPr>
              <a:t>, </a:t>
            </a:r>
            <a:r>
              <a:rPr lang="vi-VN" dirty="0">
                <a:solidFill>
                  <a:srgbClr val="00B0F0"/>
                </a:solidFill>
                <a:hlinkClick r:id="rId16" tooltip="Гідроенергетика"/>
              </a:rPr>
              <a:t>гідроенергетика</a:t>
            </a:r>
            <a:r>
              <a:rPr lang="vi-VN" dirty="0">
                <a:solidFill>
                  <a:srgbClr val="00B0F0"/>
                </a:solidFill>
              </a:rPr>
              <a:t>, </a:t>
            </a:r>
            <a:r>
              <a:rPr lang="vi-VN" dirty="0">
                <a:solidFill>
                  <a:srgbClr val="00B0F0"/>
                </a:solidFill>
                <a:hlinkClick r:id="rId17" tooltip="Рибне господарство"/>
              </a:rPr>
              <a:t>рибне господарство</a:t>
            </a:r>
            <a:r>
              <a:rPr lang="vi-VN" dirty="0">
                <a:solidFill>
                  <a:srgbClr val="00B0F0"/>
                </a:solidFill>
              </a:rPr>
              <a:t>, </a:t>
            </a:r>
            <a:r>
              <a:rPr lang="vi-VN" dirty="0">
                <a:solidFill>
                  <a:srgbClr val="00B0F0"/>
                </a:solidFill>
                <a:hlinkClick r:id="rId18" tooltip="Відпочинок"/>
              </a:rPr>
              <a:t>відпочинок</a:t>
            </a:r>
            <a:r>
              <a:rPr lang="vi-VN" dirty="0">
                <a:solidFill>
                  <a:srgbClr val="00B0F0"/>
                </a:solidFill>
              </a:rPr>
              <a:t> і </a:t>
            </a:r>
            <a:r>
              <a:rPr lang="vi-VN" dirty="0">
                <a:solidFill>
                  <a:srgbClr val="00B0F0"/>
                </a:solidFill>
                <a:hlinkClick r:id="rId19" tooltip="Туризм"/>
              </a:rPr>
              <a:t>туризм</a:t>
            </a:r>
            <a:r>
              <a:rPr lang="vi-VN" dirty="0">
                <a:solidFill>
                  <a:srgbClr val="00B0F0"/>
                </a:solidFill>
              </a:rPr>
              <a:t>) вони використаються без вилучення з них води.</a:t>
            </a:r>
          </a:p>
          <a:p>
            <a:r>
              <a:rPr lang="vi-VN" dirty="0">
                <a:solidFill>
                  <a:srgbClr val="00B0F0"/>
                </a:solidFill>
              </a:rPr>
              <a:t>Загальні запаси близько 1454,3 млн. км</a:t>
            </a:r>
            <a:r>
              <a:rPr lang="vi-VN" baseline="30000" dirty="0">
                <a:solidFill>
                  <a:srgbClr val="00B0F0"/>
                </a:solidFill>
              </a:rPr>
              <a:t>3</a:t>
            </a:r>
            <a:r>
              <a:rPr lang="vi-VN" dirty="0">
                <a:solidFill>
                  <a:srgbClr val="00B0F0"/>
                </a:solidFill>
              </a:rPr>
              <a:t> (з них менше 2% - прісні води, а доступні для використання 0,3%). Водні ресурси </a:t>
            </a:r>
            <a:r>
              <a:rPr lang="vi-VN" dirty="0">
                <a:solidFill>
                  <a:srgbClr val="00B0F0"/>
                </a:solidFill>
                <a:hlinkClick r:id="rId20" tooltip="Україна"/>
              </a:rPr>
              <a:t>України</a:t>
            </a:r>
            <a:r>
              <a:rPr lang="vi-VN" dirty="0">
                <a:solidFill>
                  <a:srgbClr val="00B0F0"/>
                </a:solidFill>
              </a:rPr>
              <a:t> складають 92,4 км</a:t>
            </a:r>
            <a:r>
              <a:rPr lang="vi-VN" baseline="30000" dirty="0">
                <a:solidFill>
                  <a:srgbClr val="00B0F0"/>
                </a:solidFill>
              </a:rPr>
              <a:t>3</a:t>
            </a:r>
            <a:r>
              <a:rPr lang="vi-VN" dirty="0">
                <a:solidFill>
                  <a:srgbClr val="00B0F0"/>
                </a:solidFill>
              </a:rPr>
              <a:t>, з яких для використання доступні 56,6 км</a:t>
            </a:r>
            <a:r>
              <a:rPr lang="vi-VN" baseline="30000" dirty="0">
                <a:solidFill>
                  <a:srgbClr val="00B0F0"/>
                </a:solidFill>
              </a:rPr>
              <a:t>3</a:t>
            </a:r>
            <a:r>
              <a:rPr lang="vi-VN" dirty="0">
                <a:solidFill>
                  <a:srgbClr val="00B0F0"/>
                </a:solidFill>
              </a:rPr>
              <a:t> на рік.</a:t>
            </a:r>
          </a:p>
          <a:p>
            <a:r>
              <a:rPr lang="vi-VN" dirty="0">
                <a:solidFill>
                  <a:srgbClr val="00B0F0"/>
                </a:solidFill>
              </a:rPr>
              <a:t>В.р. використовують для водокористування і водоспоживання в різних галузях промисловості, сільського господарства, енергетики, судноплавства, побуту. Широко використовують В.р. при переробці корисних копалин, зокрема їх збагаченні т.зв. мокрими способами. В.р. належать до відновлюваних в процесі кругообігу.</a:t>
            </a:r>
          </a:p>
          <a:p>
            <a:endParaRPr lang="uk-UA" dirty="0"/>
          </a:p>
        </p:txBody>
      </p:sp>
    </p:spTree>
    <p:extLst>
      <p:ext uri="{BB962C8B-B14F-4D97-AF65-F5344CB8AC3E}">
        <p14:creationId xmlns:p14="http://schemas.microsoft.com/office/powerpoint/2010/main" val="2971470535"/>
      </p:ext>
    </p:extLst>
  </p:cSld>
  <p:clrMapOvr>
    <a:masterClrMapping/>
  </p:clrMapOvr>
  <mc:AlternateContent xmlns:mc="http://schemas.openxmlformats.org/markup-compatibility/2006">
    <mc:Choice xmlns:p14="http://schemas.microsoft.com/office/powerpoint/2010/main" Requires="p14">
      <p:transition spd="slow" p14:dur="3000" advTm="10000">
        <p14:prism dir="u" isContent="1"/>
      </p:transition>
    </mc:Choice>
    <mc:Fallback>
      <p:transition spd="slow"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fontScale="90000"/>
          </a:bodyPr>
          <a:lstStyle/>
          <a:p>
            <a:r>
              <a:rPr lang="uk-UA" b="1" dirty="0"/>
              <a:t>Земельні ресурси</a:t>
            </a:r>
            <a:br>
              <a:rPr lang="uk-UA" b="1" dirty="0"/>
            </a:br>
            <a:endParaRPr lang="uk-UA"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903377001"/>
              </p:ext>
            </p:extLst>
          </p:nvPr>
        </p:nvGraphicFramePr>
        <p:xfrm>
          <a:off x="1547664" y="1268760"/>
          <a:ext cx="6522555" cy="5059410"/>
        </p:xfrm>
        <a:graphic>
          <a:graphicData uri="http://schemas.openxmlformats.org/drawingml/2006/table">
            <a:tbl>
              <a:tblPr/>
              <a:tblGrid>
                <a:gridCol w="2174185"/>
                <a:gridCol w="2174185"/>
                <a:gridCol w="2174185"/>
              </a:tblGrid>
              <a:tr h="289891">
                <a:tc>
                  <a:txBody>
                    <a:bodyPr/>
                    <a:lstStyle/>
                    <a:p>
                      <a:r>
                        <a:rPr lang="uk-UA" sz="1400" b="1" dirty="0"/>
                        <a:t>Види земельних ресурсів</a:t>
                      </a:r>
                      <a:endParaRPr lang="uk-UA" sz="1400" dirty="0"/>
                    </a:p>
                  </a:txBody>
                  <a:tcPr marL="72473" marR="72473" marT="36236" marB="36236" anchor="ctr">
                    <a:lnL>
                      <a:noFill/>
                    </a:lnL>
                    <a:lnR>
                      <a:noFill/>
                    </a:lnR>
                    <a:lnT>
                      <a:noFill/>
                    </a:lnT>
                    <a:lnB>
                      <a:noFill/>
                    </a:lnB>
                    <a:noFill/>
                  </a:tcPr>
                </a:tc>
                <a:tc>
                  <a:txBody>
                    <a:bodyPr/>
                    <a:lstStyle/>
                    <a:p>
                      <a:r>
                        <a:rPr lang="uk-UA" sz="1400" b="1"/>
                        <a:t>млн. </a:t>
                      </a:r>
                      <a:r>
                        <a:rPr lang="uk-UA" sz="1400" b="1">
                          <a:hlinkClick r:id="rId3" tooltip="Гектар"/>
                        </a:rPr>
                        <a:t>га</a:t>
                      </a:r>
                      <a:endParaRPr lang="uk-UA" sz="1400"/>
                    </a:p>
                  </a:txBody>
                  <a:tcPr marL="72473" marR="72473" marT="36236" marB="36236" anchor="ctr">
                    <a:lnL>
                      <a:noFill/>
                    </a:lnL>
                    <a:lnR>
                      <a:noFill/>
                    </a:lnR>
                    <a:lnT>
                      <a:noFill/>
                    </a:lnT>
                    <a:lnB>
                      <a:noFill/>
                    </a:lnB>
                    <a:noFill/>
                  </a:tcPr>
                </a:tc>
                <a:tc>
                  <a:txBody>
                    <a:bodyPr/>
                    <a:lstStyle/>
                    <a:p>
                      <a:r>
                        <a:rPr lang="uk-UA" sz="1400" b="1"/>
                        <a:t>% до загальної площі</a:t>
                      </a:r>
                      <a:endParaRPr lang="uk-UA" sz="1400"/>
                    </a:p>
                  </a:txBody>
                  <a:tcPr marL="72473" marR="72473" marT="36236" marB="36236" anchor="ctr">
                    <a:lnL>
                      <a:noFill/>
                    </a:lnL>
                    <a:lnR>
                      <a:noFill/>
                    </a:lnR>
                    <a:lnT>
                      <a:noFill/>
                    </a:lnT>
                    <a:lnB>
                      <a:noFill/>
                    </a:lnB>
                    <a:noFill/>
                  </a:tcPr>
                </a:tc>
              </a:tr>
              <a:tr h="289891">
                <a:tc>
                  <a:txBody>
                    <a:bodyPr/>
                    <a:lstStyle/>
                    <a:p>
                      <a:r>
                        <a:rPr lang="uk-UA" sz="1400" dirty="0">
                          <a:hlinkClick r:id="rId4" tooltip="Орні землі"/>
                        </a:rPr>
                        <a:t>Орні землі</a:t>
                      </a:r>
                      <a:endParaRPr lang="uk-UA" sz="1400" dirty="0"/>
                    </a:p>
                  </a:txBody>
                  <a:tcPr marL="72473" marR="72473" marT="36236" marB="36236" anchor="ctr">
                    <a:lnL>
                      <a:noFill/>
                    </a:lnL>
                    <a:lnR>
                      <a:noFill/>
                    </a:lnR>
                    <a:lnT>
                      <a:noFill/>
                    </a:lnT>
                    <a:lnB>
                      <a:noFill/>
                    </a:lnB>
                    <a:noFill/>
                  </a:tcPr>
                </a:tc>
                <a:tc>
                  <a:txBody>
                    <a:bodyPr/>
                    <a:lstStyle/>
                    <a:p>
                      <a:r>
                        <a:rPr lang="uk-UA" sz="1400"/>
                        <a:t>34.4</a:t>
                      </a:r>
                    </a:p>
                  </a:txBody>
                  <a:tcPr marL="72473" marR="72473" marT="36236" marB="36236" anchor="ctr">
                    <a:lnL>
                      <a:noFill/>
                    </a:lnL>
                    <a:lnR>
                      <a:noFill/>
                    </a:lnR>
                    <a:lnT>
                      <a:noFill/>
                    </a:lnT>
                    <a:lnB>
                      <a:noFill/>
                    </a:lnB>
                    <a:noFill/>
                  </a:tcPr>
                </a:tc>
                <a:tc>
                  <a:txBody>
                    <a:bodyPr/>
                    <a:lstStyle/>
                    <a:p>
                      <a:r>
                        <a:rPr lang="uk-UA" sz="1400" dirty="0"/>
                        <a:t>57</a:t>
                      </a:r>
                    </a:p>
                  </a:txBody>
                  <a:tcPr marL="72473" marR="72473" marT="36236" marB="36236" anchor="ctr">
                    <a:lnL>
                      <a:noFill/>
                    </a:lnL>
                    <a:lnR>
                      <a:noFill/>
                    </a:lnR>
                    <a:lnT>
                      <a:noFill/>
                    </a:lnT>
                    <a:lnB>
                      <a:noFill/>
                    </a:lnB>
                    <a:noFill/>
                  </a:tcPr>
                </a:tc>
              </a:tr>
              <a:tr h="787575">
                <a:tc>
                  <a:txBody>
                    <a:bodyPr/>
                    <a:lstStyle/>
                    <a:p>
                      <a:r>
                        <a:rPr lang="ru-RU" sz="1400" dirty="0">
                          <a:hlinkClick r:id="rId5" tooltip="Сад"/>
                        </a:rPr>
                        <a:t>Сади</a:t>
                      </a:r>
                      <a:r>
                        <a:rPr lang="ru-RU" sz="1400" dirty="0"/>
                        <a:t>, </a:t>
                      </a:r>
                      <a:r>
                        <a:rPr lang="ru-RU" sz="1400" dirty="0">
                          <a:hlinkClick r:id="rId6" tooltip="Виноградник"/>
                        </a:rPr>
                        <a:t>виноградники</a:t>
                      </a:r>
                      <a:r>
                        <a:rPr lang="ru-RU" sz="1400" dirty="0"/>
                        <a:t> та </a:t>
                      </a:r>
                      <a:r>
                        <a:rPr lang="ru-RU" sz="1400" dirty="0" err="1"/>
                        <a:t>інші</a:t>
                      </a:r>
                      <a:r>
                        <a:rPr lang="ru-RU" sz="1400" dirty="0"/>
                        <a:t> </a:t>
                      </a:r>
                      <a:r>
                        <a:rPr lang="ru-RU" sz="1400" dirty="0" err="1"/>
                        <a:t>багаторічні</a:t>
                      </a:r>
                      <a:r>
                        <a:rPr lang="ru-RU" sz="1400" dirty="0"/>
                        <a:t> </a:t>
                      </a:r>
                      <a:r>
                        <a:rPr lang="ru-RU" sz="1400" dirty="0" err="1"/>
                        <a:t>насадежння</a:t>
                      </a:r>
                      <a:endParaRPr lang="ru-RU" sz="1400" dirty="0"/>
                    </a:p>
                  </a:txBody>
                  <a:tcPr marL="72473" marR="72473" marT="36236" marB="36236" anchor="ctr">
                    <a:lnL>
                      <a:noFill/>
                    </a:lnL>
                    <a:lnR>
                      <a:noFill/>
                    </a:lnR>
                    <a:lnT>
                      <a:noFill/>
                    </a:lnT>
                    <a:lnB>
                      <a:noFill/>
                    </a:lnB>
                    <a:noFill/>
                  </a:tcPr>
                </a:tc>
                <a:tc>
                  <a:txBody>
                    <a:bodyPr/>
                    <a:lstStyle/>
                    <a:p>
                      <a:r>
                        <a:rPr lang="uk-UA" sz="1400"/>
                        <a:t>1.1</a:t>
                      </a:r>
                    </a:p>
                  </a:txBody>
                  <a:tcPr marL="72473" marR="72473" marT="36236" marB="36236" anchor="ctr">
                    <a:lnL>
                      <a:noFill/>
                    </a:lnL>
                    <a:lnR>
                      <a:noFill/>
                    </a:lnR>
                    <a:lnT>
                      <a:noFill/>
                    </a:lnT>
                    <a:lnB>
                      <a:noFill/>
                    </a:lnB>
                    <a:noFill/>
                  </a:tcPr>
                </a:tc>
                <a:tc>
                  <a:txBody>
                    <a:bodyPr/>
                    <a:lstStyle/>
                    <a:p>
                      <a:r>
                        <a:rPr lang="uk-UA" sz="1400"/>
                        <a:t>1.9</a:t>
                      </a:r>
                    </a:p>
                  </a:txBody>
                  <a:tcPr marL="72473" marR="72473" marT="36236" marB="36236" anchor="ctr">
                    <a:lnL>
                      <a:noFill/>
                    </a:lnL>
                    <a:lnR>
                      <a:noFill/>
                    </a:lnR>
                    <a:lnT>
                      <a:noFill/>
                    </a:lnT>
                    <a:lnB>
                      <a:noFill/>
                    </a:lnB>
                    <a:noFill/>
                  </a:tcPr>
                </a:tc>
              </a:tr>
              <a:tr h="507310">
                <a:tc>
                  <a:txBody>
                    <a:bodyPr/>
                    <a:lstStyle/>
                    <a:p>
                      <a:r>
                        <a:rPr lang="uk-UA" sz="1400" dirty="0"/>
                        <a:t>Сіножаті, </a:t>
                      </a:r>
                      <a:r>
                        <a:rPr lang="uk-UA" sz="1400" dirty="0">
                          <a:hlinkClick r:id="rId7" tooltip="Пасовища"/>
                        </a:rPr>
                        <a:t>пасовища</a:t>
                      </a:r>
                      <a:r>
                        <a:rPr lang="uk-UA" sz="1400" dirty="0"/>
                        <a:t> й </a:t>
                      </a:r>
                      <a:r>
                        <a:rPr lang="uk-UA" sz="1400" dirty="0">
                          <a:hlinkClick r:id="rId8" tooltip="Переліг"/>
                        </a:rPr>
                        <a:t>перелоги</a:t>
                      </a:r>
                      <a:endParaRPr lang="uk-UA" sz="1400" dirty="0"/>
                    </a:p>
                  </a:txBody>
                  <a:tcPr marL="72473" marR="72473" marT="36236" marB="36236" anchor="ctr">
                    <a:lnL>
                      <a:noFill/>
                    </a:lnL>
                    <a:lnR>
                      <a:noFill/>
                    </a:lnR>
                    <a:lnT>
                      <a:noFill/>
                    </a:lnT>
                    <a:lnB>
                      <a:noFill/>
                    </a:lnB>
                    <a:noFill/>
                  </a:tcPr>
                </a:tc>
                <a:tc>
                  <a:txBody>
                    <a:bodyPr/>
                    <a:lstStyle/>
                    <a:p>
                      <a:r>
                        <a:rPr lang="uk-UA" sz="1400"/>
                        <a:t>7</a:t>
                      </a:r>
                    </a:p>
                  </a:txBody>
                  <a:tcPr marL="72473" marR="72473" marT="36236" marB="36236" anchor="ctr">
                    <a:lnL>
                      <a:noFill/>
                    </a:lnL>
                    <a:lnR>
                      <a:noFill/>
                    </a:lnR>
                    <a:lnT>
                      <a:noFill/>
                    </a:lnT>
                    <a:lnB>
                      <a:noFill/>
                    </a:lnB>
                    <a:noFill/>
                  </a:tcPr>
                </a:tc>
                <a:tc>
                  <a:txBody>
                    <a:bodyPr/>
                    <a:lstStyle/>
                    <a:p>
                      <a:r>
                        <a:rPr lang="uk-UA" sz="1400"/>
                        <a:t>11.7</a:t>
                      </a:r>
                    </a:p>
                  </a:txBody>
                  <a:tcPr marL="72473" marR="72473" marT="36236" marB="36236" anchor="ctr">
                    <a:lnL>
                      <a:noFill/>
                    </a:lnL>
                    <a:lnR>
                      <a:noFill/>
                    </a:lnR>
                    <a:lnT>
                      <a:noFill/>
                    </a:lnT>
                    <a:lnB>
                      <a:noFill/>
                    </a:lnB>
                    <a:noFill/>
                  </a:tcPr>
                </a:tc>
              </a:tr>
              <a:tr h="724728">
                <a:tc>
                  <a:txBody>
                    <a:bodyPr/>
                    <a:lstStyle/>
                    <a:p>
                      <a:r>
                        <a:rPr lang="uk-UA" sz="1400" b="1"/>
                        <a:t>Разом </a:t>
                      </a:r>
                      <a:r>
                        <a:rPr lang="uk-UA" sz="1400" b="1">
                          <a:hlinkClick r:id="rId9" tooltip="Сільськогосподарські угіддя"/>
                        </a:rPr>
                        <a:t>сільськогосподарських угідь</a:t>
                      </a:r>
                      <a:endParaRPr lang="uk-UA" sz="1400"/>
                    </a:p>
                  </a:txBody>
                  <a:tcPr marL="72473" marR="72473" marT="36236" marB="36236" anchor="ctr">
                    <a:lnL>
                      <a:noFill/>
                    </a:lnL>
                    <a:lnR>
                      <a:noFill/>
                    </a:lnR>
                    <a:lnT>
                      <a:noFill/>
                    </a:lnT>
                    <a:lnB>
                      <a:noFill/>
                    </a:lnB>
                    <a:noFill/>
                  </a:tcPr>
                </a:tc>
                <a:tc>
                  <a:txBody>
                    <a:bodyPr/>
                    <a:lstStyle/>
                    <a:p>
                      <a:r>
                        <a:rPr lang="uk-UA" sz="1400"/>
                        <a:t>42.4</a:t>
                      </a:r>
                    </a:p>
                  </a:txBody>
                  <a:tcPr marL="72473" marR="72473" marT="36236" marB="36236" anchor="ctr">
                    <a:lnL>
                      <a:noFill/>
                    </a:lnL>
                    <a:lnR>
                      <a:noFill/>
                    </a:lnR>
                    <a:lnT>
                      <a:noFill/>
                    </a:lnT>
                    <a:lnB>
                      <a:noFill/>
                    </a:lnB>
                    <a:noFill/>
                  </a:tcPr>
                </a:tc>
                <a:tc>
                  <a:txBody>
                    <a:bodyPr/>
                    <a:lstStyle/>
                    <a:p>
                      <a:r>
                        <a:rPr lang="uk-UA" sz="1400" dirty="0"/>
                        <a:t>70.5</a:t>
                      </a:r>
                    </a:p>
                  </a:txBody>
                  <a:tcPr marL="72473" marR="72473" marT="36236" marB="36236" anchor="ctr">
                    <a:lnL>
                      <a:noFill/>
                    </a:lnL>
                    <a:lnR>
                      <a:noFill/>
                    </a:lnR>
                    <a:lnT>
                      <a:noFill/>
                    </a:lnT>
                    <a:lnB>
                      <a:noFill/>
                    </a:lnB>
                    <a:noFill/>
                  </a:tcPr>
                </a:tc>
              </a:tr>
              <a:tr h="724728">
                <a:tc>
                  <a:txBody>
                    <a:bodyPr/>
                    <a:lstStyle/>
                    <a:p>
                      <a:r>
                        <a:rPr lang="uk-UA" sz="1400">
                          <a:hlinkClick r:id="rId10" tooltip="Ліс"/>
                        </a:rPr>
                        <a:t>Ліси</a:t>
                      </a:r>
                      <a:r>
                        <a:rPr lang="uk-UA" sz="1400"/>
                        <a:t>, </a:t>
                      </a:r>
                      <a:r>
                        <a:rPr lang="uk-UA" sz="1400">
                          <a:hlinkClick r:id="rId11" tooltip="Захисні лісонасадження (ще не написана)"/>
                        </a:rPr>
                        <a:t>захисні лісонасадження</a:t>
                      </a:r>
                      <a:r>
                        <a:rPr lang="uk-UA" sz="1400"/>
                        <a:t> і </a:t>
                      </a:r>
                      <a:r>
                        <a:rPr lang="uk-UA" sz="1400">
                          <a:hlinkClick r:id="rId12" tooltip="Чагарник"/>
                        </a:rPr>
                        <a:t>чагарники</a:t>
                      </a:r>
                      <a:endParaRPr lang="uk-UA" sz="1400"/>
                    </a:p>
                  </a:txBody>
                  <a:tcPr marL="72473" marR="72473" marT="36236" marB="36236" anchor="ctr">
                    <a:lnL>
                      <a:noFill/>
                    </a:lnL>
                    <a:lnR>
                      <a:noFill/>
                    </a:lnR>
                    <a:lnT>
                      <a:noFill/>
                    </a:lnT>
                    <a:lnB>
                      <a:noFill/>
                    </a:lnB>
                    <a:noFill/>
                  </a:tcPr>
                </a:tc>
                <a:tc>
                  <a:txBody>
                    <a:bodyPr/>
                    <a:lstStyle/>
                    <a:p>
                      <a:r>
                        <a:rPr lang="uk-UA" sz="1400"/>
                        <a:t>10.2</a:t>
                      </a:r>
                    </a:p>
                  </a:txBody>
                  <a:tcPr marL="72473" marR="72473" marT="36236" marB="36236" anchor="ctr">
                    <a:lnL>
                      <a:noFill/>
                    </a:lnL>
                    <a:lnR>
                      <a:noFill/>
                    </a:lnR>
                    <a:lnT>
                      <a:noFill/>
                    </a:lnT>
                    <a:lnB>
                      <a:noFill/>
                    </a:lnB>
                    <a:noFill/>
                  </a:tcPr>
                </a:tc>
                <a:tc>
                  <a:txBody>
                    <a:bodyPr/>
                    <a:lstStyle/>
                    <a:p>
                      <a:r>
                        <a:rPr lang="uk-UA" sz="1400"/>
                        <a:t>16.6</a:t>
                      </a:r>
                    </a:p>
                  </a:txBody>
                  <a:tcPr marL="72473" marR="72473" marT="36236" marB="36236" anchor="ctr">
                    <a:lnL>
                      <a:noFill/>
                    </a:lnL>
                    <a:lnR>
                      <a:noFill/>
                    </a:lnR>
                    <a:lnT>
                      <a:noFill/>
                    </a:lnT>
                    <a:lnB>
                      <a:noFill/>
                    </a:lnB>
                    <a:noFill/>
                  </a:tcPr>
                </a:tc>
              </a:tr>
              <a:tr h="289891">
                <a:tc>
                  <a:txBody>
                    <a:bodyPr/>
                    <a:lstStyle/>
                    <a:p>
                      <a:r>
                        <a:rPr lang="uk-UA" sz="1400">
                          <a:hlinkClick r:id="rId13" tooltip="Болота"/>
                        </a:rPr>
                        <a:t>Болота</a:t>
                      </a:r>
                      <a:endParaRPr lang="uk-UA" sz="1400"/>
                    </a:p>
                  </a:txBody>
                  <a:tcPr marL="72473" marR="72473" marT="36236" marB="36236" anchor="ctr">
                    <a:lnL>
                      <a:noFill/>
                    </a:lnL>
                    <a:lnR>
                      <a:noFill/>
                    </a:lnR>
                    <a:lnT>
                      <a:noFill/>
                    </a:lnT>
                    <a:lnB>
                      <a:noFill/>
                    </a:lnB>
                    <a:noFill/>
                  </a:tcPr>
                </a:tc>
                <a:tc>
                  <a:txBody>
                    <a:bodyPr/>
                    <a:lstStyle/>
                    <a:p>
                      <a:r>
                        <a:rPr lang="uk-UA" sz="1400"/>
                        <a:t>0.8</a:t>
                      </a:r>
                    </a:p>
                  </a:txBody>
                  <a:tcPr marL="72473" marR="72473" marT="36236" marB="36236" anchor="ctr">
                    <a:lnL>
                      <a:noFill/>
                    </a:lnL>
                    <a:lnR>
                      <a:noFill/>
                    </a:lnR>
                    <a:lnT>
                      <a:noFill/>
                    </a:lnT>
                    <a:lnB>
                      <a:noFill/>
                    </a:lnB>
                    <a:noFill/>
                  </a:tcPr>
                </a:tc>
                <a:tc>
                  <a:txBody>
                    <a:bodyPr/>
                    <a:lstStyle/>
                    <a:p>
                      <a:r>
                        <a:rPr lang="uk-UA" sz="1400" dirty="0"/>
                        <a:t>1.3</a:t>
                      </a:r>
                    </a:p>
                  </a:txBody>
                  <a:tcPr marL="72473" marR="72473" marT="36236" marB="36236" anchor="ctr">
                    <a:lnL>
                      <a:noFill/>
                    </a:lnL>
                    <a:lnR>
                      <a:noFill/>
                    </a:lnR>
                    <a:lnT>
                      <a:noFill/>
                    </a:lnT>
                    <a:lnB>
                      <a:noFill/>
                    </a:lnB>
                    <a:noFill/>
                  </a:tcPr>
                </a:tc>
              </a:tr>
              <a:tr h="289891">
                <a:tc>
                  <a:txBody>
                    <a:bodyPr/>
                    <a:lstStyle/>
                    <a:p>
                      <a:r>
                        <a:rPr lang="uk-UA" sz="1400" dirty="0">
                          <a:hlinkClick r:id="rId14" tooltip="Водойма"/>
                        </a:rPr>
                        <a:t>Водойми</a:t>
                      </a:r>
                      <a:endParaRPr lang="uk-UA" sz="1400" dirty="0"/>
                    </a:p>
                  </a:txBody>
                  <a:tcPr marL="72473" marR="72473" marT="36236" marB="36236" anchor="ctr">
                    <a:lnL>
                      <a:noFill/>
                    </a:lnL>
                    <a:lnR>
                      <a:noFill/>
                    </a:lnR>
                    <a:lnT>
                      <a:noFill/>
                    </a:lnT>
                    <a:lnB>
                      <a:noFill/>
                    </a:lnB>
                    <a:noFill/>
                  </a:tcPr>
                </a:tc>
                <a:tc>
                  <a:txBody>
                    <a:bodyPr/>
                    <a:lstStyle/>
                    <a:p>
                      <a:r>
                        <a:rPr lang="uk-UA" sz="1400"/>
                        <a:t>2.4</a:t>
                      </a:r>
                    </a:p>
                  </a:txBody>
                  <a:tcPr marL="72473" marR="72473" marT="36236" marB="36236" anchor="ctr">
                    <a:lnL>
                      <a:noFill/>
                    </a:lnL>
                    <a:lnR>
                      <a:noFill/>
                    </a:lnR>
                    <a:lnT>
                      <a:noFill/>
                    </a:lnT>
                    <a:lnB>
                      <a:noFill/>
                    </a:lnB>
                    <a:noFill/>
                  </a:tcPr>
                </a:tc>
                <a:tc>
                  <a:txBody>
                    <a:bodyPr/>
                    <a:lstStyle/>
                    <a:p>
                      <a:r>
                        <a:rPr lang="uk-UA" sz="1400"/>
                        <a:t>3.9</a:t>
                      </a:r>
                    </a:p>
                  </a:txBody>
                  <a:tcPr marL="72473" marR="72473" marT="36236" marB="36236" anchor="ctr">
                    <a:lnL>
                      <a:noFill/>
                    </a:lnL>
                    <a:lnR>
                      <a:noFill/>
                    </a:lnR>
                    <a:lnT>
                      <a:noFill/>
                    </a:lnT>
                    <a:lnB>
                      <a:noFill/>
                    </a:lnB>
                    <a:noFill/>
                  </a:tcPr>
                </a:tc>
              </a:tr>
              <a:tr h="289891">
                <a:tc>
                  <a:txBody>
                    <a:bodyPr/>
                    <a:lstStyle/>
                    <a:p>
                      <a:r>
                        <a:rPr lang="uk-UA" sz="1400">
                          <a:hlinkClick r:id="rId15" tooltip="Пісок"/>
                        </a:rPr>
                        <a:t>Піски</a:t>
                      </a:r>
                      <a:r>
                        <a:rPr lang="uk-UA" sz="1400"/>
                        <a:t> і </a:t>
                      </a:r>
                      <a:r>
                        <a:rPr lang="uk-UA" sz="1400">
                          <a:hlinkClick r:id="rId16" tooltip="Яри"/>
                        </a:rPr>
                        <a:t>яри</a:t>
                      </a:r>
                      <a:endParaRPr lang="uk-UA" sz="1400"/>
                    </a:p>
                  </a:txBody>
                  <a:tcPr marL="72473" marR="72473" marT="36236" marB="36236" anchor="ctr">
                    <a:lnL>
                      <a:noFill/>
                    </a:lnL>
                    <a:lnR>
                      <a:noFill/>
                    </a:lnR>
                    <a:lnT>
                      <a:noFill/>
                    </a:lnT>
                    <a:lnB>
                      <a:noFill/>
                    </a:lnB>
                    <a:noFill/>
                  </a:tcPr>
                </a:tc>
                <a:tc>
                  <a:txBody>
                    <a:bodyPr/>
                    <a:lstStyle/>
                    <a:p>
                      <a:r>
                        <a:rPr lang="uk-UA" sz="1400"/>
                        <a:t>0.5</a:t>
                      </a:r>
                    </a:p>
                  </a:txBody>
                  <a:tcPr marL="72473" marR="72473" marT="36236" marB="36236" anchor="ctr">
                    <a:lnL>
                      <a:noFill/>
                    </a:lnL>
                    <a:lnR>
                      <a:noFill/>
                    </a:lnR>
                    <a:lnT>
                      <a:noFill/>
                    </a:lnT>
                    <a:lnB>
                      <a:noFill/>
                    </a:lnB>
                    <a:noFill/>
                  </a:tcPr>
                </a:tc>
                <a:tc>
                  <a:txBody>
                    <a:bodyPr/>
                    <a:lstStyle/>
                    <a:p>
                      <a:r>
                        <a:rPr lang="uk-UA" sz="1400"/>
                        <a:t>0.8</a:t>
                      </a:r>
                    </a:p>
                  </a:txBody>
                  <a:tcPr marL="72473" marR="72473" marT="36236" marB="36236" anchor="ctr">
                    <a:lnL>
                      <a:noFill/>
                    </a:lnL>
                    <a:lnR>
                      <a:noFill/>
                    </a:lnR>
                    <a:lnT>
                      <a:noFill/>
                    </a:lnT>
                    <a:lnB>
                      <a:noFill/>
                    </a:lnB>
                    <a:noFill/>
                  </a:tcPr>
                </a:tc>
              </a:tr>
              <a:tr h="289891">
                <a:tc>
                  <a:txBody>
                    <a:bodyPr/>
                    <a:lstStyle/>
                    <a:p>
                      <a:r>
                        <a:rPr lang="uk-UA" sz="1400">
                          <a:hlinkClick r:id="rId17" tooltip="Шлях"/>
                        </a:rPr>
                        <a:t>Шляхи</a:t>
                      </a:r>
                      <a:endParaRPr lang="uk-UA" sz="1400"/>
                    </a:p>
                  </a:txBody>
                  <a:tcPr marL="72473" marR="72473" marT="36236" marB="36236" anchor="ctr">
                    <a:lnL>
                      <a:noFill/>
                    </a:lnL>
                    <a:lnR>
                      <a:noFill/>
                    </a:lnR>
                    <a:lnT>
                      <a:noFill/>
                    </a:lnT>
                    <a:lnB>
                      <a:noFill/>
                    </a:lnB>
                    <a:noFill/>
                  </a:tcPr>
                </a:tc>
                <a:tc>
                  <a:txBody>
                    <a:bodyPr/>
                    <a:lstStyle/>
                    <a:p>
                      <a:r>
                        <a:rPr lang="uk-UA" sz="1400"/>
                        <a:t>1</a:t>
                      </a:r>
                    </a:p>
                  </a:txBody>
                  <a:tcPr marL="72473" marR="72473" marT="36236" marB="36236" anchor="ctr">
                    <a:lnL>
                      <a:noFill/>
                    </a:lnL>
                    <a:lnR>
                      <a:noFill/>
                    </a:lnR>
                    <a:lnT>
                      <a:noFill/>
                    </a:lnT>
                    <a:lnB>
                      <a:noFill/>
                    </a:lnB>
                    <a:noFill/>
                  </a:tcPr>
                </a:tc>
                <a:tc>
                  <a:txBody>
                    <a:bodyPr/>
                    <a:lstStyle/>
                    <a:p>
                      <a:r>
                        <a:rPr lang="uk-UA" sz="1400"/>
                        <a:t>1.6</a:t>
                      </a:r>
                    </a:p>
                  </a:txBody>
                  <a:tcPr marL="72473" marR="72473" marT="36236" marB="36236" anchor="ctr">
                    <a:lnL>
                      <a:noFill/>
                    </a:lnL>
                    <a:lnR>
                      <a:noFill/>
                    </a:lnR>
                    <a:lnT>
                      <a:noFill/>
                    </a:lnT>
                    <a:lnB>
                      <a:noFill/>
                    </a:lnB>
                    <a:noFill/>
                  </a:tcPr>
                </a:tc>
              </a:tr>
              <a:tr h="124825">
                <a:tc>
                  <a:txBody>
                    <a:bodyPr/>
                    <a:lstStyle/>
                    <a:p>
                      <a:r>
                        <a:rPr lang="uk-UA" sz="1400"/>
                        <a:t>Інші землі</a:t>
                      </a:r>
                    </a:p>
                  </a:txBody>
                  <a:tcPr marL="72473" marR="72473" marT="36236" marB="36236" anchor="ctr">
                    <a:lnL>
                      <a:noFill/>
                    </a:lnL>
                    <a:lnR>
                      <a:noFill/>
                    </a:lnR>
                    <a:lnT>
                      <a:noFill/>
                    </a:lnT>
                    <a:lnB>
                      <a:noFill/>
                    </a:lnB>
                    <a:noFill/>
                  </a:tcPr>
                </a:tc>
                <a:tc>
                  <a:txBody>
                    <a:bodyPr/>
                    <a:lstStyle/>
                    <a:p>
                      <a:r>
                        <a:rPr lang="uk-UA" sz="1400"/>
                        <a:t>3.3</a:t>
                      </a:r>
                    </a:p>
                  </a:txBody>
                  <a:tcPr marL="72473" marR="72473" marT="36236" marB="36236" anchor="ctr">
                    <a:lnL>
                      <a:noFill/>
                    </a:lnL>
                    <a:lnR>
                      <a:noFill/>
                    </a:lnR>
                    <a:lnT>
                      <a:noFill/>
                    </a:lnT>
                    <a:lnB>
                      <a:noFill/>
                    </a:lnB>
                    <a:noFill/>
                  </a:tcPr>
                </a:tc>
                <a:tc>
                  <a:txBody>
                    <a:bodyPr/>
                    <a:lstStyle/>
                    <a:p>
                      <a:r>
                        <a:rPr lang="uk-UA" sz="1400" dirty="0"/>
                        <a:t>5.3</a:t>
                      </a:r>
                    </a:p>
                  </a:txBody>
                  <a:tcPr marL="72473" marR="72473" marT="36236" marB="36236" anchor="ctr">
                    <a:lnL>
                      <a:noFill/>
                    </a:lnL>
                    <a:lnR>
                      <a:noFill/>
                    </a:lnR>
                    <a:lnT>
                      <a:noFill/>
                    </a:lnT>
                    <a:lnB>
                      <a:noFill/>
                    </a:lnB>
                    <a:noFill/>
                  </a:tcPr>
                </a:tc>
              </a:tr>
              <a:tr h="289891">
                <a:tc>
                  <a:txBody>
                    <a:bodyPr/>
                    <a:lstStyle/>
                    <a:p>
                      <a:r>
                        <a:rPr lang="uk-UA" sz="1400" b="1"/>
                        <a:t>Усього</a:t>
                      </a:r>
                      <a:endParaRPr lang="uk-UA" sz="1400"/>
                    </a:p>
                  </a:txBody>
                  <a:tcPr marL="72473" marR="72473" marT="36236" marB="36236" anchor="ctr">
                    <a:lnL>
                      <a:noFill/>
                    </a:lnL>
                    <a:lnR>
                      <a:noFill/>
                    </a:lnR>
                    <a:lnT>
                      <a:noFill/>
                    </a:lnT>
                    <a:lnB>
                      <a:noFill/>
                    </a:lnB>
                    <a:noFill/>
                  </a:tcPr>
                </a:tc>
                <a:tc>
                  <a:txBody>
                    <a:bodyPr/>
                    <a:lstStyle/>
                    <a:p>
                      <a:r>
                        <a:rPr lang="uk-UA" sz="1400"/>
                        <a:t>60.4</a:t>
                      </a:r>
                    </a:p>
                  </a:txBody>
                  <a:tcPr marL="72473" marR="72473" marT="36236" marB="36236" anchor="ctr">
                    <a:lnL>
                      <a:noFill/>
                    </a:lnL>
                    <a:lnR>
                      <a:noFill/>
                    </a:lnR>
                    <a:lnT>
                      <a:noFill/>
                    </a:lnT>
                    <a:lnB>
                      <a:noFill/>
                    </a:lnB>
                    <a:noFill/>
                  </a:tcPr>
                </a:tc>
                <a:tc>
                  <a:txBody>
                    <a:bodyPr/>
                    <a:lstStyle/>
                    <a:p>
                      <a:r>
                        <a:rPr lang="uk-UA" sz="1400" dirty="0"/>
                        <a:t>100</a:t>
                      </a:r>
                    </a:p>
                  </a:txBody>
                  <a:tcPr marL="72473" marR="72473" marT="36236" marB="36236" anchor="ctr">
                    <a:lnL>
                      <a:noFill/>
                    </a:lnL>
                    <a:lnR>
                      <a:noFill/>
                    </a:lnR>
                    <a:lnT>
                      <a:noFill/>
                    </a:lnT>
                    <a:lnB>
                      <a:noFill/>
                    </a:lnB>
                    <a:noFill/>
                  </a:tcPr>
                </a:tc>
              </a:tr>
            </a:tbl>
          </a:graphicData>
        </a:graphic>
      </p:graphicFrame>
    </p:spTree>
    <p:extLst>
      <p:ext uri="{BB962C8B-B14F-4D97-AF65-F5344CB8AC3E}">
        <p14:creationId xmlns:p14="http://schemas.microsoft.com/office/powerpoint/2010/main" val="4079259868"/>
      </p:ext>
    </p:extLst>
  </p:cSld>
  <p:clrMapOvr>
    <a:masterClrMapping/>
  </p:clrMapOvr>
  <mc:AlternateContent xmlns:mc="http://schemas.openxmlformats.org/markup-compatibility/2006">
    <mc:Choice xmlns:p14="http://schemas.microsoft.com/office/powerpoint/2010/main" Requires="p14">
      <p:transition spd="slow" p14:dur="3000" advTm="10000">
        <p14:vortex dir="r"/>
      </p:transition>
    </mc:Choice>
    <mc:Fallback>
      <p:transition spd="slow"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fontScale="90000"/>
          </a:bodyPr>
          <a:lstStyle/>
          <a:p>
            <a:r>
              <a:rPr lang="uk-UA" b="1" dirty="0">
                <a:solidFill>
                  <a:schemeClr val="bg1"/>
                </a:solidFill>
              </a:rPr>
              <a:t>Лісові ресурси</a:t>
            </a:r>
            <a:r>
              <a:rPr lang="uk-UA" b="1" dirty="0"/>
              <a:t/>
            </a:r>
            <a:br>
              <a:rPr lang="uk-UA" b="1" dirty="0"/>
            </a:br>
            <a:endParaRPr lang="uk-UA" dirty="0"/>
          </a:p>
        </p:txBody>
      </p:sp>
      <p:sp>
        <p:nvSpPr>
          <p:cNvPr id="3" name="Місце для вмісту 2"/>
          <p:cNvSpPr>
            <a:spLocks noGrp="1"/>
          </p:cNvSpPr>
          <p:nvPr>
            <p:ph idx="1"/>
          </p:nvPr>
        </p:nvSpPr>
        <p:spPr>
          <a:xfrm>
            <a:off x="179512" y="692697"/>
            <a:ext cx="8507288" cy="4104456"/>
          </a:xfrm>
        </p:spPr>
        <p:txBody>
          <a:bodyPr>
            <a:normAutofit fontScale="77500" lnSpcReduction="20000"/>
          </a:bodyPr>
          <a:lstStyle/>
          <a:p>
            <a:r>
              <a:rPr lang="uk-UA" b="1" dirty="0">
                <a:solidFill>
                  <a:schemeClr val="bg1"/>
                </a:solidFill>
              </a:rPr>
              <a:t>Лісові ресурси</a:t>
            </a:r>
            <a:r>
              <a:rPr lang="uk-UA" dirty="0">
                <a:solidFill>
                  <a:schemeClr val="bg1"/>
                </a:solidFill>
              </a:rPr>
              <a:t> — деревні, технічні, лікарські та інші продукти лісу, що використовуються для задоволення потреб населення і виробництва та відтворюються у процесі формування лісових природних комплексів.</a:t>
            </a:r>
          </a:p>
          <a:p>
            <a:r>
              <a:rPr lang="uk-UA" dirty="0">
                <a:solidFill>
                  <a:schemeClr val="bg1"/>
                </a:solidFill>
              </a:rPr>
              <a:t>До лісових ресурсів також належать корисні властивості </a:t>
            </a:r>
            <a:r>
              <a:rPr lang="uk-UA" dirty="0">
                <a:solidFill>
                  <a:schemeClr val="bg1"/>
                </a:solidFill>
                <a:hlinkClick r:id="rId3" tooltip="Ліси"/>
              </a:rPr>
              <a:t>лісів</a:t>
            </a:r>
            <a:r>
              <a:rPr lang="uk-UA" dirty="0">
                <a:solidFill>
                  <a:schemeClr val="bg1"/>
                </a:solidFill>
              </a:rPr>
              <a:t> (здатність лісів зменшувати негативні наслідки природних явищ, захищати ґрунти від ерозії, запобігати забрудненню навколишнього природного середовища та очищати його, сприяти регулюванню стоку води, оздоровленню населення та його естетичному вихованню тощо), що використовуються для задоволення </a:t>
            </a:r>
            <a:r>
              <a:rPr lang="uk-UA" dirty="0">
                <a:solidFill>
                  <a:schemeClr val="bg1"/>
                </a:solidFill>
                <a:hlinkClick r:id="rId4" tooltip="Суспільні потреби (ще не написана)"/>
              </a:rPr>
              <a:t>суспільних потреб</a:t>
            </a:r>
            <a:r>
              <a:rPr lang="uk-UA" dirty="0">
                <a:solidFill>
                  <a:schemeClr val="bg1"/>
                </a:solidFill>
              </a:rPr>
              <a:t>.</a:t>
            </a:r>
          </a:p>
          <a:p>
            <a:endParaRPr lang="uk-UA" dirty="0"/>
          </a:p>
        </p:txBody>
      </p:sp>
    </p:spTree>
    <p:extLst>
      <p:ext uri="{BB962C8B-B14F-4D97-AF65-F5344CB8AC3E}">
        <p14:creationId xmlns:p14="http://schemas.microsoft.com/office/powerpoint/2010/main" val="4287028670"/>
      </p:ext>
    </p:extLst>
  </p:cSld>
  <p:clrMapOvr>
    <a:masterClrMapping/>
  </p:clrMapOvr>
  <mc:AlternateContent xmlns:mc="http://schemas.openxmlformats.org/markup-compatibility/2006">
    <mc:Choice xmlns:p14="http://schemas.microsoft.com/office/powerpoint/2010/main" Requires="p14">
      <p:transition spd="slow" p14:dur="3000" advTm="10000">
        <p14:honeycomb/>
      </p:transition>
    </mc:Choice>
    <mc:Fallback>
      <p:transition spd="slow"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008112"/>
          </a:xfrm>
        </p:spPr>
        <p:txBody>
          <a:bodyPr/>
          <a:lstStyle/>
          <a:p>
            <a:r>
              <a:rPr lang="uk-UA" dirty="0">
                <a:solidFill>
                  <a:schemeClr val="bg1"/>
                </a:solidFill>
              </a:rPr>
              <a:t>Ресурси Світового океану</a:t>
            </a:r>
          </a:p>
        </p:txBody>
      </p:sp>
      <p:sp>
        <p:nvSpPr>
          <p:cNvPr id="3" name="Місце для вмісту 2"/>
          <p:cNvSpPr>
            <a:spLocks noGrp="1"/>
          </p:cNvSpPr>
          <p:nvPr>
            <p:ph idx="1"/>
          </p:nvPr>
        </p:nvSpPr>
        <p:spPr>
          <a:xfrm>
            <a:off x="457200" y="1124744"/>
            <a:ext cx="8229600" cy="5001419"/>
          </a:xfrm>
        </p:spPr>
        <p:txBody>
          <a:bodyPr>
            <a:normAutofit fontScale="62500" lnSpcReduction="20000"/>
          </a:bodyPr>
          <a:lstStyle/>
          <a:p>
            <a:r>
              <a:rPr lang="uk-UA" dirty="0">
                <a:solidFill>
                  <a:schemeClr val="bg1"/>
                </a:solidFill>
              </a:rPr>
              <a:t>Ресурси Світового океану </a:t>
            </a:r>
            <a:r>
              <a:rPr lang="uk-UA" dirty="0" smtClean="0">
                <a:solidFill>
                  <a:schemeClr val="bg1"/>
                </a:solidFill>
              </a:rPr>
              <a:t>загалом </a:t>
            </a:r>
            <a:r>
              <a:rPr lang="uk-UA" dirty="0">
                <a:solidFill>
                  <a:schemeClr val="bg1"/>
                </a:solidFill>
              </a:rPr>
              <a:t>поділяються на біологічні, мінеральні, енергетичні. Це ресурси, що вже видобуваються або можуть бути добуті з води узбережної частини, дна та надр океанів та морів. Біологічні ресурси океанів - риби, кити, молюски (кальмари, мідії тощо), ракоподібні (краби, креветки, кріль тощо), деякі види водоростей, що використовуються для виробництва продуктів харчування і одержання цінних речовин для різних галузей промисловості, сільського господарства, медицини. Вони належать до відновлюваних ресурсів. Загальна маса живих організмів Світового океану оцінюється приблизно 35 </a:t>
            </a:r>
            <a:r>
              <a:rPr lang="uk-UA" dirty="0" err="1">
                <a:solidFill>
                  <a:schemeClr val="bg1"/>
                </a:solidFill>
              </a:rPr>
              <a:t>млрд</a:t>
            </a:r>
            <a:r>
              <a:rPr lang="uk-UA" dirty="0">
                <a:solidFill>
                  <a:schemeClr val="bg1"/>
                </a:solidFill>
              </a:rPr>
              <a:t> тонн. Обсяги поповнення рибних запасів, видобуток яких становить від 4/5 до 9/10 всього морського промислу, досягає 200 </a:t>
            </a:r>
            <a:r>
              <a:rPr lang="uk-UA" dirty="0" err="1">
                <a:solidFill>
                  <a:schemeClr val="bg1"/>
                </a:solidFill>
              </a:rPr>
              <a:t>млн</a:t>
            </a:r>
            <a:r>
              <a:rPr lang="uk-UA" dirty="0">
                <a:solidFill>
                  <a:schemeClr val="bg1"/>
                </a:solidFill>
              </a:rPr>
              <a:t> тонн щорічно. Основними районами вилову риби в світі є шельфові ділянки, що займають 7-8 % площі Світового океану і забезпечують 90 % обсягів вилову, а також центральна частина Тихого океану (прибережні води островів Океанії), Північна Атлантика. Найбільші рибопромислові країни світу - Японія, Росія, Китай, США, Чилі, Норвегія, Індія, Республіка Корея, Данія, Таїланд, Індонезія, Великобританія. Дедалі більшого розвитку набуває штучне розведення на фермах та морських плантаціях деяких видів молюсків, водоростей, що дістало назву марикультури. </a:t>
            </a:r>
          </a:p>
        </p:txBody>
      </p:sp>
    </p:spTree>
    <p:extLst>
      <p:ext uri="{BB962C8B-B14F-4D97-AF65-F5344CB8AC3E}">
        <p14:creationId xmlns:p14="http://schemas.microsoft.com/office/powerpoint/2010/main" val="3411225934"/>
      </p:ext>
    </p:extLst>
  </p:cSld>
  <p:clrMapOvr>
    <a:masterClrMapping/>
  </p:clrMapOvr>
  <mc:AlternateContent xmlns:mc="http://schemas.openxmlformats.org/markup-compatibility/2006">
    <mc:Choice xmlns:p14="http://schemas.microsoft.com/office/powerpoint/2010/main" Requires="p14">
      <p:transition spd="slow" p14:dur="3000" advTm="10000">
        <p14:ripple/>
      </p:transition>
    </mc:Choice>
    <mc:Fallback>
      <p:transition spd="slow"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uk-UA" dirty="0" smtClean="0"/>
              <a:t>Енергетичні </a:t>
            </a:r>
            <a:r>
              <a:rPr lang="uk-UA" dirty="0"/>
              <a:t>ресурси</a:t>
            </a:r>
          </a:p>
        </p:txBody>
      </p:sp>
      <p:sp>
        <p:nvSpPr>
          <p:cNvPr id="3" name="Місце для вмісту 2"/>
          <p:cNvSpPr>
            <a:spLocks noGrp="1"/>
          </p:cNvSpPr>
          <p:nvPr>
            <p:ph idx="1"/>
          </p:nvPr>
        </p:nvSpPr>
        <p:spPr>
          <a:xfrm>
            <a:off x="457200" y="980728"/>
            <a:ext cx="8229600" cy="5145435"/>
          </a:xfrm>
        </p:spPr>
        <p:txBody>
          <a:bodyPr>
            <a:normAutofit fontScale="47500" lnSpcReduction="20000"/>
          </a:bodyPr>
          <a:lstStyle/>
          <a:p>
            <a:r>
              <a:rPr lang="uk-UA" dirty="0"/>
              <a:t>Звернімося тепер до енергетичних ресурсів Землі та України, до аналізу ймовірності енергетичних катаклізмів.</a:t>
            </a:r>
            <a:br>
              <a:rPr lang="uk-UA" dirty="0"/>
            </a:br>
            <a:r>
              <a:rPr lang="uk-UA" dirty="0"/>
              <a:t>На нашу думку, для людства загалом немає безпосередньої і близької небезпеки енергетичної кризи. Звичайно, не виключені певні збурення типу тимчасового спекулятивного підвищення цін на той чи інший енергоносій, певні утруднення у тієї чи іншої країни. Але загалом поки що (і в найближчому майбутньому) люди знаходять те, чого дуже прагнуть.</a:t>
            </a:r>
            <a:br>
              <a:rPr lang="uk-UA" dirty="0"/>
            </a:br>
            <a:r>
              <a:rPr lang="uk-UA" dirty="0"/>
              <a:t>За останні 200 років відбулися закономірні зміни у системі джерел енергії у США та інших розвинених країнах. Доки одні спалювали ліси, другі навчилися видобувати і використовувати викопне вугілля. Треті у боротьбі за ринок </a:t>
            </a:r>
            <a:r>
              <a:rPr lang="uk-UA" dirty="0" err="1"/>
              <a:t>енергопослуг</a:t>
            </a:r>
            <a:r>
              <a:rPr lang="uk-UA" dirty="0"/>
              <a:t> освоїли нафту, четверті спорудили гідроелектростанції. З середини </a:t>
            </a:r>
            <a:r>
              <a:rPr lang="en-US" dirty="0"/>
              <a:t>XX </a:t>
            </a:r>
            <a:r>
              <a:rPr lang="uk-UA" dirty="0"/>
              <a:t>ст. розпочалося використання ядерної енергії. На жаль, у США (а ще більше в Радянському Союзі) воно було спотворене намаганням поєднати виробництво електроенергії з продукуванням ядерної вибухівки (плутонію).</a:t>
            </a:r>
            <a:br>
              <a:rPr lang="uk-UA" dirty="0"/>
            </a:br>
            <a:r>
              <a:rPr lang="uk-UA" dirty="0"/>
              <a:t>Яким буде наступний крок у США? Безсумнівно, це застосування термоядерного синтезу. Ось тільки початок “нової ери” у джерелах енергопостачання настане не раніше, ніж американське суспільство відчує нагальну потребу у синтезі. Коли ринок енергії виявить, що </a:t>
            </a:r>
            <a:r>
              <a:rPr lang="uk-UA" dirty="0" err="1"/>
              <a:t>кіловатгодина</a:t>
            </a:r>
            <a:r>
              <a:rPr lang="uk-UA" dirty="0"/>
              <a:t> з нафти з Венесуели дорожча від </a:t>
            </a:r>
            <a:r>
              <a:rPr lang="uk-UA" dirty="0" err="1"/>
              <a:t>кіловатгодини</a:t>
            </a:r>
            <a:r>
              <a:rPr lang="uk-UA" dirty="0"/>
              <a:t> з термоядерних електростанцій, то ці джерела з’являються досить швидко.</a:t>
            </a:r>
            <a:br>
              <a:rPr lang="uk-UA" dirty="0"/>
            </a:br>
            <a:r>
              <a:rPr lang="uk-UA" dirty="0"/>
              <a:t>Останніми десятиріччями використання енергоносіїв у світі невпинно підвищувалося. У 1994 р. загальне енергоспоживання землян практично досягло позначки 10 </a:t>
            </a:r>
            <a:r>
              <a:rPr lang="uk-UA" dirty="0" err="1"/>
              <a:t>млрд</a:t>
            </a:r>
            <a:r>
              <a:rPr lang="uk-UA" dirty="0"/>
              <a:t> т у нафтовому еквіваленті. Ця сума утворилася так: 3,2 </a:t>
            </a:r>
            <a:r>
              <a:rPr lang="uk-UA" dirty="0" err="1"/>
              <a:t>млрд</a:t>
            </a:r>
            <a:r>
              <a:rPr lang="uk-UA" dirty="0"/>
              <a:t> т нафти + 1,9 </a:t>
            </a:r>
            <a:r>
              <a:rPr lang="uk-UA" dirty="0" err="1"/>
              <a:t>млрд</a:t>
            </a:r>
            <a:r>
              <a:rPr lang="uk-UA" dirty="0"/>
              <a:t> т газу + 2,4 </a:t>
            </a:r>
            <a:r>
              <a:rPr lang="uk-UA" dirty="0" err="1"/>
              <a:t>млрд</a:t>
            </a:r>
            <a:r>
              <a:rPr lang="uk-UA" dirty="0"/>
              <a:t> т вугілля + 2 </a:t>
            </a:r>
            <a:r>
              <a:rPr lang="uk-UA" dirty="0" err="1"/>
              <a:t>млрд</a:t>
            </a:r>
            <a:r>
              <a:rPr lang="uk-UA" dirty="0"/>
              <a:t> т з відновлюваних джерел + 0,5 </a:t>
            </a:r>
            <a:r>
              <a:rPr lang="uk-UA" dirty="0" err="1"/>
              <a:t>млрд</a:t>
            </a:r>
            <a:r>
              <a:rPr lang="uk-UA" dirty="0"/>
              <a:t> т з ядерних електростанцій = 10 </a:t>
            </a:r>
            <a:r>
              <a:rPr lang="uk-UA" dirty="0" err="1"/>
              <a:t>млрд</a:t>
            </a:r>
            <a:r>
              <a:rPr lang="uk-UA" dirty="0"/>
              <a:t> т нафтового еквівалента.</a:t>
            </a:r>
          </a:p>
        </p:txBody>
      </p:sp>
      <p:pic>
        <p:nvPicPr>
          <p:cNvPr id="4098" name="Picture 2" descr="C:\Users\Sergei\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21299"/>
            <a:ext cx="29718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ergei\Desktop\image0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719" y="5045075"/>
            <a:ext cx="42005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58673"/>
      </p:ext>
    </p:extLst>
  </p:cSld>
  <p:clrMapOvr>
    <a:masterClrMapping/>
  </p:clrMapOvr>
  <mc:AlternateContent xmlns:mc="http://schemas.openxmlformats.org/markup-compatibility/2006">
    <mc:Choice xmlns:p14="http://schemas.microsoft.com/office/powerpoint/2010/main" Requires="p14">
      <p:transition spd="slow" p14:dur="3000" advTm="10000">
        <p14:shred/>
      </p:transition>
    </mc:Choice>
    <mc:Fallback>
      <p:transition spd="slow" advTm="1000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1387</Words>
  <Application>Microsoft Office PowerPoint</Application>
  <PresentationFormat>Екран (4:3)</PresentationFormat>
  <Paragraphs>79</Paragraphs>
  <Slides>12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12</vt:i4>
      </vt:variant>
    </vt:vector>
  </HeadingPairs>
  <TitlesOfParts>
    <vt:vector size="13" baseType="lpstr">
      <vt:lpstr>Тема Office</vt:lpstr>
      <vt:lpstr>Презентація не тему  «Ресурси»</vt:lpstr>
      <vt:lpstr>Мінеральні ресурси </vt:lpstr>
      <vt:lpstr>Металічні корисні копалини </vt:lpstr>
      <vt:lpstr>Нерудні корисні копалини </vt:lpstr>
      <vt:lpstr>Водні ресурси </vt:lpstr>
      <vt:lpstr>Земельні ресурси </vt:lpstr>
      <vt:lpstr>Лісові ресурси </vt:lpstr>
      <vt:lpstr>Ресурси Світового океану</vt:lpstr>
      <vt:lpstr>Енергетичні ресурси</vt:lpstr>
      <vt:lpstr>Рекреаційні ресурси</vt:lpstr>
      <vt:lpstr>Природні ресурси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Мінеральні ресурси </dc:title>
  <dc:creator>Sara Yasmeen (Wipro Technologies)</dc:creator>
  <cp:lastModifiedBy>Sergei</cp:lastModifiedBy>
  <cp:revision>10</cp:revision>
  <dcterms:created xsi:type="dcterms:W3CDTF">2010-02-23T11:30:32Z</dcterms:created>
  <dcterms:modified xsi:type="dcterms:W3CDTF">2011-12-21T15:59:36Z</dcterms:modified>
</cp:coreProperties>
</file>