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  <a:srgbClr val="0000CC"/>
    <a:srgbClr val="FF0000"/>
    <a:srgbClr val="0000FF"/>
    <a:srgbClr val="666699"/>
    <a:srgbClr val="99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30425"/>
            <a:ext cx="7672414" cy="1470025"/>
          </a:xfrm>
        </p:spPr>
        <p:txBody>
          <a:bodyPr/>
          <a:lstStyle>
            <a:lvl1pPr>
              <a:defRPr sz="5400" b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i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8108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5228E436-BB16-4E21-BB63-CBCC14A564A5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48050" cy="3651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>
              <a:defRPr/>
            </a:pPr>
            <a:fld id="{1AC44F08-AEC9-406D-8C20-0538A9393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55BFD-2ED9-4C26-A40F-2333373B4046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FD36-AAC0-43B9-943E-61FF03D57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FA65B-D76F-41C3-8713-28C60CC1FC09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5B4B-F531-48E7-AA30-D96B64D30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C678-6E18-4635-80E4-C7B00ABA3B30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1D62-3CD0-4F0B-9BAD-B5F4FD063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5735-7C99-4A6E-9B10-B180EB9B7F4C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8F2F-2782-48E4-B652-33F193412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85786" y="1600200"/>
            <a:ext cx="38576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600200"/>
            <a:ext cx="39004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E56B0-7D36-4B21-BE43-06C9A49B7B0B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7F32-098D-4C54-89EB-FAC80D141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0398" y="1535113"/>
            <a:ext cx="385447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60398" y="2174875"/>
            <a:ext cx="385447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1535113"/>
            <a:ext cx="3900486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86314" y="2174875"/>
            <a:ext cx="39004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5EB74-9BB4-4EDA-82F8-0EB853957568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601A9-B270-46C9-A15D-1D199C293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4D317-5A33-4423-A155-7E96A0497B0B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E4AC0-C44E-434A-875A-320895BEE5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E0091-DE19-451D-BBBB-6C734F7DEDBD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CFAA-B899-4804-969A-6F92E3809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3050"/>
            <a:ext cx="307183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273050"/>
            <a:ext cx="47577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435100"/>
            <a:ext cx="307183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9EE2A-26D8-4193-875F-8D6BE2056446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41E3-8DAE-4E05-90DA-FDD44430D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FFC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DC604-5BD3-4A07-8065-F188B9ADAB5B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098E-8131-4A94-A9D6-7F2B669B2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57250" y="1600200"/>
            <a:ext cx="7829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57250" y="6356350"/>
            <a:ext cx="2000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5C10FB-74A5-4FEC-A07B-7477B5EEF34E}" type="datetimeFigureOut">
              <a:rPr lang="ru-RU"/>
              <a:pPr>
                <a:defRPr/>
              </a:pPr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194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246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8233CD5-0B04-4BD4-9CA1-8806347C8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b="1" kern="1200">
          <a:solidFill>
            <a:srgbClr val="0033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 b="1">
          <a:solidFill>
            <a:srgbClr val="0033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2%D1%80%D0%B5%D1%82%D0%B8%D0%BD%D0%BD%D0%B0_%D1%81%D0%B8%D1%81%D1%82%D0%B5%D0%BC%D0%B0" TargetMode="External"/><Relationship Id="rId3" Type="http://schemas.openxmlformats.org/officeDocument/2006/relationships/hyperlink" Target="http://uk.wikipedia.org/wiki/%D0%A1%D0%BA%D0%B5%D0%BB%D1%8F" TargetMode="External"/><Relationship Id="rId7" Type="http://schemas.openxmlformats.org/officeDocument/2006/relationships/hyperlink" Target="http://uk.wikipedia.org/wiki/%D0%9B%D1%96%D1%81%D0%BE%D1%81%D1%82%D0%B5%D0%BF" TargetMode="External"/><Relationship Id="rId2" Type="http://schemas.openxmlformats.org/officeDocument/2006/relationships/hyperlink" Target="http://uk.wikipedia.org/wiki/%D0%92%D0%B0%D0%BF%D0%BD%D1%8F%D0%B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A3%D0%B7%D0%BB%D1%96%D1%81%D1%81%D1%8F" TargetMode="External"/><Relationship Id="rId11" Type="http://schemas.openxmlformats.org/officeDocument/2006/relationships/image" Target="../media/image14.jpeg"/><Relationship Id="rId5" Type="http://schemas.openxmlformats.org/officeDocument/2006/relationships/hyperlink" Target="http://uk.wikipedia.org/wiki/%D0%A7%D0%B0%D0%B3%D0%B0%D1%80%D0%BD%D0%B8%D0%BA" TargetMode="External"/><Relationship Id="rId10" Type="http://schemas.openxmlformats.org/officeDocument/2006/relationships/hyperlink" Target="http://uk.wikipedia.org/w/index.php?title=%D0%94%D0%B5%D0%BA%D0%BE%D1%80%D0%B0%D1%82%D0%B8%D0%B2%D0%BD%D0%B0_%D1%80%D0%BE%D1%81%D0%BB%D0%B8%D0%BD%D0%B0&amp;action=edit&amp;redlink=1" TargetMode="External"/><Relationship Id="rId4" Type="http://schemas.openxmlformats.org/officeDocument/2006/relationships/hyperlink" Target="http://uk.wikipedia.org/wiki/%D0%9A%D1%80%D0%B5%D0%B9%D0%B4%D0%B0" TargetMode="External"/><Relationship Id="rId9" Type="http://schemas.openxmlformats.org/officeDocument/2006/relationships/hyperlink" Target="http://uk.wikipedia.org/wiki/%D0%90%D1%80%D0%B5%D0%B0%D0%BB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2%D0%B5%D0%BF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://uk.wikipedia.org/wiki/%D0%91%D0%B0%D0%B3%D0%B0%D1%82%D0%BE%D1%80%D1%96%D1%87%D0%BD%D0%B0_%D1%80%D0%BE%D1%81%D0%BB%D0%B8%D0%BD%D0%B0" TargetMode="External"/><Relationship Id="rId7" Type="http://schemas.openxmlformats.org/officeDocument/2006/relationships/hyperlink" Target="http://uk.wikipedia.org/wiki/%D0%9B%D1%96%D1%81%D0%BE%D1%81%D1%82%D0%B5%D0%BF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://uk.wikipedia.org/w/index.php?title=%D0%A0%D0%BE%D1%81%D0%B8%D1%87%D0%BA%D0%BE%D0%B2%D1%96&amp;action=edit&amp;redlink=1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F%D0%BE%D0%BB%D1%96%D1%81%D1%81%D1%8F" TargetMode="External"/><Relationship Id="rId11" Type="http://schemas.openxmlformats.org/officeDocument/2006/relationships/hyperlink" Target="http://uk.wikipedia.org/wiki/%D0%9B%D0%B8%D1%81%D1%82%D0%BE%D0%BA" TargetMode="External"/><Relationship Id="rId5" Type="http://schemas.openxmlformats.org/officeDocument/2006/relationships/hyperlink" Target="http://uk.wikipedia.org/wiki/%D0%9F%D1%80%D0%B8%D0%BA%D0%B0%D1%80%D0%BF%D0%B0%D1%82%D1%82%D1%8F" TargetMode="External"/><Relationship Id="rId10" Type="http://schemas.openxmlformats.org/officeDocument/2006/relationships/hyperlink" Target="http://uk.wikipedia.org/wiki/%D0%9A%D0%BE%D1%80%D0%B5%D0%BD%D1%8C" TargetMode="External"/><Relationship Id="rId4" Type="http://schemas.openxmlformats.org/officeDocument/2006/relationships/hyperlink" Target="http://uk.wikipedia.org/wiki/%D0%A1%D1%82%D0%B5%D0%B1%D0%BB%D0%BE" TargetMode="External"/><Relationship Id="rId9" Type="http://schemas.openxmlformats.org/officeDocument/2006/relationships/hyperlink" Target="http://uk.wikipedia.org/w/index.php?title=%D0%92%D0%BE%D0%B4%D1%8F%D0%BD%D1%96_%D1%82%D0%B2%D0%B0%D1%80%D0%B8%D0%BD%D0%B8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0%BB%D0%BE%D1%80%D0%B0_%D0%A3%D0%BA%D1%80%D0%B0%D1%97%D0%BD%D0%B8" TargetMode="External"/><Relationship Id="rId3" Type="http://schemas.openxmlformats.org/officeDocument/2006/relationships/hyperlink" Target="http://uk.wikipedia.org/wiki/%D0%A6%D0%B8%D0%B1%D1%83%D0%BB%D0%B8%D0%BD%D0%B0" TargetMode="External"/><Relationship Id="rId7" Type="http://schemas.openxmlformats.org/officeDocument/2006/relationships/hyperlink" Target="http://uk.wikipedia.org/wiki/%D0%95%D1%84%D0%B5%D0%BC%D0%B5%D1%80%D0%BE%D1%97%D0%B4" TargetMode="External"/><Relationship Id="rId2" Type="http://schemas.openxmlformats.org/officeDocument/2006/relationships/hyperlink" Target="http://uk.wikipedia.org/wiki/%D0%93%D0%B5%D0%BE%D1%84%D1%96%D1%82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1%D1%96%D0%BB%D0%BE%D1%86%D0%B2%D1%96%D1%82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uk.wikipedia.org/w/index.php?title=%D0%90%D0%BC%D0%B0%D1%80%D0%B8%D0%BB%D1%96%D1%81%D0%BE%D0%B2%D1%96&amp;action=edit&amp;redlink=1" TargetMode="External"/><Relationship Id="rId10" Type="http://schemas.openxmlformats.org/officeDocument/2006/relationships/image" Target="../media/image4.jpeg"/><Relationship Id="rId4" Type="http://schemas.openxmlformats.org/officeDocument/2006/relationships/hyperlink" Target="http://uk.wikipedia.org/wiki/%D0%A0%D0%BE%D1%81%D0%BB%D0%B8%D0%BD%D0%B0" TargetMode="External"/><Relationship Id="rId9" Type="http://schemas.openxmlformats.org/officeDocument/2006/relationships/hyperlink" Target="http://uk.wikipedia.org/wiki/%D0%A7%D0%B5%D1%80%D0%B2%D0%BE%D0%BD%D0%B0_%D0%BA%D0%BD%D0%B8%D0%B3%D0%B0_%D0%A3%D0%BA%D1%80%D0%B0%D1%97%D0%BD%D0%B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E%D0%B2%D1%87%D0%B0%D0%BD%D1%81%D1%8C%D0%BA%D0%B8%D0%B9_%D1%80%D0%B0%D0%B9%D0%BE%D0%BD" TargetMode="External"/><Relationship Id="rId2" Type="http://schemas.openxmlformats.org/officeDocument/2006/relationships/hyperlink" Target="http://uk.wikipedia.org/wiki/%D0%9E%D1%85%D1%80%D1%96%D0%BC%D1%96%D0%B2%D0%BA%D0%B0_(%D0%92%D0%BE%D0%B2%D1%87%D0%B0%D0%BD%D1%81%D1%8C%D0%BA%D0%B8%D0%B9_%D1%80%D0%B0%D0%B9%D0%BE%D0%BD)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uk.wikipedia.org/wiki/%D0%A5%D0%B0%D1%80%D0%BA%D1%96%D0%B2%D1%81%D1%8C%D0%BA%D0%B0_%D0%BE%D0%B1%D0%BB%D0%B0%D1%81%D1%82%D1%8C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uk.wikipedia.org/wiki/%D0%9A%D1%80%D0%B5%D0%B9%D0%B4%D0%B0" TargetMode="External"/><Relationship Id="rId7" Type="http://schemas.openxmlformats.org/officeDocument/2006/relationships/hyperlink" Target="http://uk.wikipedia.org/wiki/%D0%A0%D0%B5%D0%BB%D1%96%D0%BA%D1%82" TargetMode="External"/><Relationship Id="rId2" Type="http://schemas.openxmlformats.org/officeDocument/2006/relationships/hyperlink" Target="http://uk.wikipedia.org/wiki/%D0%91%D1%96%D1%8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B%D1%96%D1%81%D0%BE%D1%81%D1%82%D0%B5%D0%BF" TargetMode="External"/><Relationship Id="rId5" Type="http://schemas.openxmlformats.org/officeDocument/2006/relationships/hyperlink" Target="http://uk.wikipedia.org/wiki/%D0%9F%D0%BE%D0%B4%D1%96%D0%BB%D0%BB%D1%8F" TargetMode="External"/><Relationship Id="rId4" Type="http://schemas.openxmlformats.org/officeDocument/2006/relationships/hyperlink" Target="http://uk.wikipedia.org/wiki/%D0%9F%D0%BE%D0%BB%D1%96%D1%81%D1%81%D1%8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F%D0%BE%D0%BB%D1%96%D1%81%D1%81%D1%8F" TargetMode="External"/><Relationship Id="rId3" Type="http://schemas.openxmlformats.org/officeDocument/2006/relationships/hyperlink" Target="http://uk.wikipedia.org/wiki/%D0%9B%D1%96%D1%81%D0%BE%D1%81%D1%82%D0%B5%D0%BF" TargetMode="External"/><Relationship Id="rId7" Type="http://schemas.openxmlformats.org/officeDocument/2006/relationships/hyperlink" Target="http://uk.wikipedia.org/wiki/%D0%9F%D1%80%D0%B8%D0%BA%D0%B0%D1%80%D0%BF%D0%B0%D1%82%D1%82%D1%8F" TargetMode="External"/><Relationship Id="rId2" Type="http://schemas.openxmlformats.org/officeDocument/2006/relationships/hyperlink" Target="http://uk.wikipedia.org/wiki/%D0%91%D0%B0%D0%B3%D0%B0%D1%82%D0%BE%D1%80%D1%96%D1%87%D0%BD%D0%B0_%D1%80%D0%BE%D1%81%D0%BB%D0%B8%D0%BD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9A%D1%80%D0%B8%D0%BC" TargetMode="External"/><Relationship Id="rId11" Type="http://schemas.openxmlformats.org/officeDocument/2006/relationships/image" Target="../media/image9.jpeg"/><Relationship Id="rId5" Type="http://schemas.openxmlformats.org/officeDocument/2006/relationships/hyperlink" Target="http://uk.wikipedia.org/wiki/%D0%AF%D0%B9%D0%BB%D0%B0" TargetMode="External"/><Relationship Id="rId10" Type="http://schemas.openxmlformats.org/officeDocument/2006/relationships/hyperlink" Target="http://uk.wikipedia.org/wiki/%D0%A7%D0%B5%D1%80%D0%B2%D0%BE%D0%BD%D0%B0_%D0%BA%D0%BD%D0%B8%D0%B3%D0%B0_%D0%A3%D0%BA%D1%80%D0%B0%D1%97%D0%BD%D0%B8" TargetMode="External"/><Relationship Id="rId4" Type="http://schemas.openxmlformats.org/officeDocument/2006/relationships/hyperlink" Target="http://uk.wikipedia.org/wiki/%D0%A1%D1%82%D0%B5%D0%BF" TargetMode="External"/><Relationship Id="rId9" Type="http://schemas.openxmlformats.org/officeDocument/2006/relationships/hyperlink" Target="http://uk.wikipedia.org/wiki/%D0%90%D0%B4%D0%BE%D0%BD%D1%96%D1%8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5%D0%BD%D0%B4%D0%B5%D0%BC%D1%96%D0%BA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uk.wikipedia.org/wiki/%D0%90%D0%B9%D1%81%D1%82%D1%80%D0%BE%D0%B2%D1%96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://uk.wikipedia.org/wiki/%D0%9D%D0%B0%D1%81%D1%96%D0%BD%D0%BD%D1%8F" TargetMode="External"/><Relationship Id="rId4" Type="http://schemas.openxmlformats.org/officeDocument/2006/relationships/hyperlink" Target="http://uk.wikipedia.org/wiki/%D0%A1%D1%82%D0%B5%D0%B1%D0%BB%D0%BE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B%D1%8C%D0%BF%D1%96%D0%B9%D1%81%D1%8C%D0%BA%D0%B8%D0%B9_%D0%BF%D0%BE%D1%8F%D1%81" TargetMode="External"/><Relationship Id="rId3" Type="http://schemas.openxmlformats.org/officeDocument/2006/relationships/hyperlink" Target="http://uk.wikipedia.org/wiki/%D0%92%D0%B8%D0%B4_(%D0%B1%D1%96%D0%BE%D0%BB%D0%BE%D0%B3%D1%96%D1%8F)" TargetMode="External"/><Relationship Id="rId7" Type="http://schemas.openxmlformats.org/officeDocument/2006/relationships/hyperlink" Target="http://uk.wikipedia.org/wiki/%D0%A1%D1%83%D0%B1%D0%B0%D0%BB%D1%8C%D0%BF%D1%96%D0%B9%D1%81%D1%8C%D0%BA%D0%B8%D0%B9_%D0%BF%D0%BE%D1%8F%D1%81" TargetMode="External"/><Relationship Id="rId12" Type="http://schemas.openxmlformats.org/officeDocument/2006/relationships/hyperlink" Target="http://uk.wikipedia.org/wiki/%D0%A0%D0%BE%D1%81%D0%BB%D0%B8%D0%BD%D0%B8_%D0%A7%D0%B5%D1%80%D0%B2%D0%BE%D0%BD%D0%BE%D1%97_%D0%BA%D0%BD%D0%B8%D0%B3%D0%B8_%D0%A3%D0%BA%D1%80%D0%B0%D1%97%D0%BD%D0%B8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/index.php?title=%D0%93%D1%96%D1%80%D1%81%D1%8C%D0%BA%D1%96_%D0%BB%D1%83%D0%BA%D0%B8&amp;action=edit&amp;redlink=1" TargetMode="External"/><Relationship Id="rId11" Type="http://schemas.openxmlformats.org/officeDocument/2006/relationships/hyperlink" Target="http://uk.wikipedia.org/wiki/%D0%A1%D0%B2%D0%B8%D0%B4%D0%BE%D0%B2%D0%B5%D1%86%D1%8C" TargetMode="External"/><Relationship Id="rId5" Type="http://schemas.openxmlformats.org/officeDocument/2006/relationships/hyperlink" Target="http://uk.wikipedia.org/wiki/%D0%A0%D0%BE%D0%B7%D0%BE%D0%B2%D1%96" TargetMode="External"/><Relationship Id="rId10" Type="http://schemas.openxmlformats.org/officeDocument/2006/relationships/hyperlink" Target="http://uk.wikipedia.org/wiki/%D0%91%D0%BB%D0%B8%D0%B7%D0%BD%D0%B8%D1%86%D1%8F" TargetMode="External"/><Relationship Id="rId4" Type="http://schemas.openxmlformats.org/officeDocument/2006/relationships/hyperlink" Target="http://uk.wikipedia.org/wiki/%D0%A0%D0%BE%D1%81%D0%BB%D0%B8%D0%BD%D0%B0" TargetMode="External"/><Relationship Id="rId9" Type="http://schemas.openxmlformats.org/officeDocument/2006/relationships/hyperlink" Target="http://uk.wikipedia.org/wiki/%D0%A3%D0%BA%D1%80%D0%B0%D1%97%D0%BD%D0%B0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A%D0%B2%D1%96%D1%82%D0%B5%D0%BD%D1%8C" TargetMode="External"/><Relationship Id="rId3" Type="http://schemas.openxmlformats.org/officeDocument/2006/relationships/hyperlink" Target="http://uk.wikipedia.org/wiki/%D0%A2%D1%80%D0%B0%D0%B2'%D1%8F%D0%BD%D0%B8%D1%81%D1%82%D1%96_%D1%80%D0%BE%D1%81%D0%BB%D0%B8%D0%BD%D0%B8" TargetMode="External"/><Relationship Id="rId7" Type="http://schemas.openxmlformats.org/officeDocument/2006/relationships/hyperlink" Target="http://uk.wikipedia.org/wiki/%D0%91%D0%B5%D1%80%D0%B5%D0%B7%D0%B5%D0%BD%D1%8C" TargetMode="External"/><Relationship Id="rId2" Type="http://schemas.openxmlformats.org/officeDocument/2006/relationships/hyperlink" Target="http://uk.wikipedia.org/wiki/%D0%91%D0%B0%D0%B3%D0%B0%D1%82%D0%BE%D1%80%D1%96%D1%87%D0%BD%D1%96_%D1%80%D0%BE%D1%81%D0%BB%D0%B8%D0%BD%D0%B8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A6%D0%B2%D1%96%D1%82%D1%96%D0%BD%D0%BD%D1%8F" TargetMode="External"/><Relationship Id="rId11" Type="http://schemas.openxmlformats.org/officeDocument/2006/relationships/image" Target="../media/image13.jpeg"/><Relationship Id="rId5" Type="http://schemas.openxmlformats.org/officeDocument/2006/relationships/hyperlink" Target="http://uk.wikipedia.org/wiki/%D0%9B%D1%96%D0%BB%D1%96%D0%B9%D0%BD%D1%96" TargetMode="External"/><Relationship Id="rId10" Type="http://schemas.openxmlformats.org/officeDocument/2006/relationships/hyperlink" Target="http://uk.wikipedia.org/wiki/%D0%84%D0%B2%D1%80%D0%BE%D0%BF%D0%B0" TargetMode="External"/><Relationship Id="rId4" Type="http://schemas.openxmlformats.org/officeDocument/2006/relationships/hyperlink" Target="http://uk.wikipedia.org/wiki/%D0%A6%D0%B8%D0%B1%D1%83%D0%BB%D0%B8%D0%BD%D0%B0" TargetMode="External"/><Relationship Id="rId9" Type="http://schemas.openxmlformats.org/officeDocument/2006/relationships/hyperlink" Target="http://uk.wikipedia.org/wiki/%D0%9A%D0%B2%D1%96%D1%82%D0%BA%D0%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692150"/>
            <a:ext cx="7672388" cy="14700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uk-UA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Рослини </a:t>
            </a:r>
            <a:br>
              <a:rPr lang="uk-UA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uk-UA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Червоної книги </a:t>
            </a:r>
            <a:br>
              <a:rPr lang="uk-UA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uk-UA" sz="48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України</a:t>
            </a:r>
            <a:endParaRPr lang="ru-RU" sz="480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rgbClr val="666699"/>
                </a:solidFill>
                <a:effectLst/>
                <a:latin typeface="Arial" charset="0"/>
              </a:rPr>
              <a:t>Змієголовник австрійський</a:t>
            </a:r>
            <a:r>
              <a:rPr lang="ru-RU" sz="4800" b="0" smtClean="0">
                <a:effectLst/>
                <a:latin typeface="Arial" charset="0"/>
              </a:rPr>
              <a:t/>
            </a:r>
            <a:br>
              <a:rPr lang="ru-RU" sz="4800" b="0" smtClean="0">
                <a:effectLst/>
                <a:latin typeface="Arial" charset="0"/>
              </a:rPr>
            </a:br>
            <a:endParaRPr lang="ru-RU" sz="4800" b="0" smtClean="0">
              <a:effectLst/>
              <a:latin typeface="Arial" charset="0"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>
          <a:xfrm>
            <a:off x="3203575" y="981075"/>
            <a:ext cx="5940425" cy="3600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Arial" charset="0"/>
              </a:rPr>
              <a:t>Змієголо́вник австрі́йський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smtClean="0"/>
              <a:t> </a:t>
            </a:r>
            <a:r>
              <a:rPr lang="ru-RU" sz="2000" b="0" smtClean="0">
                <a:latin typeface="Arial" charset="0"/>
              </a:rPr>
              <a:t>Росте на </a:t>
            </a:r>
            <a:r>
              <a:rPr lang="ru-RU" sz="2000" b="0" smtClean="0">
                <a:latin typeface="Arial" charset="0"/>
                <a:hlinkClick r:id="rId2" tooltip="Вапняк"/>
              </a:rPr>
              <a:t>вапнякових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3" tooltip="Скеля"/>
              </a:rPr>
              <a:t>скелях</a:t>
            </a:r>
            <a:r>
              <a:rPr lang="ru-RU" sz="2000" b="0" smtClean="0">
                <a:latin typeface="Arial" charset="0"/>
              </a:rPr>
              <a:t>, подекуди на </a:t>
            </a:r>
            <a:r>
              <a:rPr lang="ru-RU" sz="2000" b="0" smtClean="0">
                <a:latin typeface="Arial" charset="0"/>
                <a:hlinkClick r:id="rId4" tooltip="Крейда"/>
              </a:rPr>
              <a:t>крейді</a:t>
            </a:r>
            <a:r>
              <a:rPr lang="ru-RU" sz="2000" b="0" smtClean="0">
                <a:latin typeface="Arial" charset="0"/>
              </a:rPr>
              <a:t> серед </a:t>
            </a:r>
            <a:r>
              <a:rPr lang="ru-RU" sz="2000" b="0" smtClean="0">
                <a:latin typeface="Arial" charset="0"/>
                <a:hlinkClick r:id="rId5" tooltip="Чагарник"/>
              </a:rPr>
              <a:t>чагарників</a:t>
            </a:r>
            <a:r>
              <a:rPr lang="ru-RU" sz="2000" b="0" smtClean="0">
                <a:latin typeface="Arial" charset="0"/>
              </a:rPr>
              <a:t> та на </a:t>
            </a:r>
            <a:r>
              <a:rPr lang="ru-RU" sz="2000" b="0" smtClean="0">
                <a:latin typeface="Arial" charset="0"/>
                <a:hlinkClick r:id="rId6" tooltip="Узлісся"/>
              </a:rPr>
              <a:t>узліссях</a:t>
            </a:r>
            <a:r>
              <a:rPr lang="ru-RU" sz="2000" b="0" smtClean="0">
                <a:latin typeface="Arial" charset="0"/>
              </a:rPr>
              <a:t>. Зрідка трапляється в західному та правобережному </a:t>
            </a:r>
            <a:r>
              <a:rPr lang="ru-RU" sz="2000" b="0" smtClean="0">
                <a:latin typeface="Arial" charset="0"/>
                <a:hlinkClick r:id="rId7" tooltip="Лісостеп"/>
              </a:rPr>
              <a:t>лісостепу</a:t>
            </a:r>
            <a:r>
              <a:rPr lang="ru-RU" sz="2000" b="0" smtClean="0">
                <a:latin typeface="Arial" charset="0"/>
              </a:rPr>
              <a:t>. В Україні відомо лише шість місцезнаходжень цього виду. Це реліктовий </a:t>
            </a:r>
            <a:r>
              <a:rPr lang="ru-RU" sz="2000" b="0" smtClean="0">
                <a:latin typeface="Arial" charset="0"/>
                <a:hlinkClick r:id="rId8" tooltip="Третинна система"/>
              </a:rPr>
              <a:t>третинний</a:t>
            </a:r>
            <a:r>
              <a:rPr lang="ru-RU" sz="2000" b="0" smtClean="0">
                <a:latin typeface="Arial" charset="0"/>
              </a:rPr>
              <a:t> вид з дуже розсіяним </a:t>
            </a:r>
            <a:r>
              <a:rPr lang="ru-RU" sz="2000" b="0" smtClean="0">
                <a:latin typeface="Arial" charset="0"/>
                <a:hlinkClick r:id="rId9" tooltip="Ареал"/>
              </a:rPr>
              <a:t>ареалом</a:t>
            </a:r>
            <a:r>
              <a:rPr lang="ru-RU" sz="2000" b="0" smtClean="0">
                <a:latin typeface="Arial" charset="0"/>
              </a:rPr>
              <a:t>.</a:t>
            </a:r>
            <a:r>
              <a:rPr lang="ru-RU" sz="2000" smtClean="0"/>
              <a:t> </a:t>
            </a:r>
            <a:r>
              <a:rPr lang="ru-RU" sz="2000" b="0" smtClean="0">
                <a:latin typeface="Arial" charset="0"/>
              </a:rPr>
              <a:t>Змієголовник австрійський знаходиться і на грані знищення і потребує суворої індивідуальної охорони. Заслуговує широкого введення в культуру, як </a:t>
            </a:r>
            <a:r>
              <a:rPr lang="ru-RU" sz="2000" b="0" smtClean="0">
                <a:latin typeface="Arial" charset="0"/>
                <a:hlinkClick r:id="rId10" tooltip="Декоративна рослина (ще не написана)"/>
              </a:rPr>
              <a:t>декоративна рослина</a:t>
            </a:r>
            <a:r>
              <a:rPr lang="ru-RU" sz="2000" b="0" smtClean="0">
                <a:latin typeface="Arial" charset="0"/>
              </a:rPr>
              <a:t>.</a:t>
            </a:r>
            <a:endParaRPr lang="ru-RU" sz="2000" smtClean="0"/>
          </a:p>
        </p:txBody>
      </p:sp>
      <p:pic>
        <p:nvPicPr>
          <p:cNvPr id="22531" name="Picture 4" descr="260px-Dracocephalum_austriacum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1412875"/>
            <a:ext cx="3563938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684213" y="404813"/>
            <a:ext cx="7900987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chemeClr val="hlink"/>
                </a:solidFill>
                <a:effectLst/>
                <a:latin typeface="Arial" charset="0"/>
              </a:rPr>
              <a:t>Альдрованда пухирчаста</a:t>
            </a:r>
            <a:r>
              <a:rPr lang="ru-RU" sz="4800" b="0" smtClean="0">
                <a:effectLst/>
                <a:latin typeface="Arial" charset="0"/>
              </a:rPr>
              <a:t/>
            </a:r>
            <a:br>
              <a:rPr lang="ru-RU" sz="4800" b="0" smtClean="0">
                <a:effectLst/>
                <a:latin typeface="Arial" charset="0"/>
              </a:rPr>
            </a:br>
            <a:r>
              <a:rPr lang="ru-RU" sz="4800" b="0" smtClean="0">
                <a:effectLst/>
                <a:latin typeface="Arial" charset="0"/>
              </a:rPr>
              <a:t/>
            </a:r>
            <a:br>
              <a:rPr lang="ru-RU" sz="4800" b="0" smtClean="0">
                <a:effectLst/>
                <a:latin typeface="Arial" charset="0"/>
              </a:rPr>
            </a:br>
            <a:endParaRPr lang="ru-RU" sz="4800" b="0" smtClean="0">
              <a:effectLst/>
              <a:latin typeface="Arial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>
          <a:xfrm>
            <a:off x="0" y="908050"/>
            <a:ext cx="782955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800" smtClean="0">
                <a:solidFill>
                  <a:srgbClr val="0000FF"/>
                </a:solidFill>
                <a:latin typeface="Arial" charset="0"/>
              </a:rPr>
              <a:t>Альдрова́нда пухи́рчаста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 — водяна комахоїдна рослина родини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2" tooltip="Росичкові (ще не написана)"/>
              </a:rPr>
              <a:t>Росичкових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 .</a:t>
            </a:r>
            <a:r>
              <a:rPr lang="ru-RU" sz="1800" smtClean="0">
                <a:solidFill>
                  <a:srgbClr val="0000FF"/>
                </a:solidFill>
              </a:rPr>
              <a:t> 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3" tooltip="Багаторічна рослина"/>
              </a:rPr>
              <a:t>Багаторічна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 водяна рослина з горизонтально розміщеним нитко-видним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4" tooltip="Стебло"/>
              </a:rPr>
              <a:t>стеблом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 довжиною З—15 см, що вільно плаває на поверхні води. Росте подекуди в стоячій воді озер, ставків, в річках у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5" tooltip="Прикарпаття"/>
              </a:rPr>
              <a:t>Прикарпатті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, на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6" tooltip="Полісся"/>
              </a:rPr>
              <a:t>Поліссі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, у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7" tooltip="Лісостеп"/>
              </a:rPr>
              <a:t>Лісостепу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 і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8" tooltip="Степ"/>
              </a:rPr>
              <a:t>Степу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.</a:t>
            </a:r>
            <a:r>
              <a:rPr lang="ru-RU" sz="1800" smtClean="0">
                <a:solidFill>
                  <a:srgbClr val="0000FF"/>
                </a:solidFill>
              </a:rPr>
              <a:t> 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Живиться дрібними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9" tooltip="Водяні тварини (ще не написана)"/>
              </a:rPr>
              <a:t>водяними тваринами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. Плаваюче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4" tooltip="Стебло"/>
              </a:rPr>
              <a:t>стебло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 без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10" tooltip="Корень"/>
              </a:rPr>
              <a:t>коренів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. 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  <a:hlinkClick r:id="rId11" tooltip="Листок"/>
              </a:rPr>
              <a:t>Листки</a:t>
            </a:r>
            <a:r>
              <a:rPr lang="ru-RU" sz="1800" b="0" smtClean="0">
                <a:solidFill>
                  <a:srgbClr val="0000FF"/>
                </a:solidFill>
                <a:latin typeface="Arial" charset="0"/>
              </a:rPr>
              <a:t> в кільцях, з складеною вздовж пластинкою, вкриті волосками, при подразненні яких половинки листка замикаються і затискують здобич. Листок при цьому набуває форми пухирця. Процес травлення може тривати понад місяць. Після цього листок здебільшого відмирає.</a:t>
            </a:r>
            <a:r>
              <a:rPr lang="ru-RU" sz="1800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4339" name="Picture 6" descr="3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67400" y="4437063"/>
            <a:ext cx="3276600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7" descr="537px-AldrovandaVesiculosaHabi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116388"/>
            <a:ext cx="3492500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rgbClr val="FF0066"/>
                </a:solidFill>
                <a:effectLst/>
                <a:latin typeface="Arial" charset="0"/>
              </a:rPr>
              <a:t>Білоцвіт весняний</a:t>
            </a:r>
            <a:br>
              <a:rPr lang="ru-RU" sz="4800" b="0" smtClean="0">
                <a:solidFill>
                  <a:srgbClr val="FF0066"/>
                </a:solidFill>
                <a:effectLst/>
                <a:latin typeface="Arial" charset="0"/>
              </a:rPr>
            </a:br>
            <a:endParaRPr lang="ru-RU" sz="4800" b="0" smtClean="0"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5362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908050"/>
            <a:ext cx="782955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Білоцві́́т весня́ний</a:t>
            </a:r>
            <a:r>
              <a:rPr lang="ru-RU" sz="2000" b="0" smtClean="0">
                <a:latin typeface="Arial" charset="0"/>
              </a:rPr>
              <a:t> — </a:t>
            </a:r>
            <a:r>
              <a:rPr lang="ru-RU" sz="2000" b="0" smtClean="0">
                <a:latin typeface="Arial" charset="0"/>
                <a:hlinkClick r:id="rId2" tooltip="Геофіт"/>
              </a:rPr>
              <a:t>геофіт</a:t>
            </a:r>
            <a:r>
              <a:rPr lang="ru-RU" sz="2000" b="0" smtClean="0">
                <a:latin typeface="Arial" charset="0"/>
              </a:rPr>
              <a:t>, багаторічна</a:t>
            </a:r>
          </a:p>
          <a:p>
            <a:pPr eaLnBrk="1" hangingPunct="1">
              <a:buFont typeface="Arial" charset="0"/>
              <a:buNone/>
            </a:pP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3" tooltip="Цибулина"/>
              </a:rPr>
              <a:t>цибулинна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4" tooltip="Рослина"/>
              </a:rPr>
              <a:t>рослина</a:t>
            </a:r>
            <a:r>
              <a:rPr lang="ru-RU" sz="2000" b="0" smtClean="0">
                <a:latin typeface="Arial" charset="0"/>
              </a:rPr>
              <a:t> родини </a:t>
            </a:r>
            <a:r>
              <a:rPr lang="ru-RU" sz="2000" b="0" smtClean="0">
                <a:latin typeface="Arial" charset="0"/>
                <a:hlinkClick r:id="rId5" tooltip="Амарилісові (ще не написана)"/>
              </a:rPr>
              <a:t>амарилісові</a:t>
            </a:r>
            <a:r>
              <a:rPr lang="ru-RU" sz="2000" b="0" smtClean="0">
                <a:latin typeface="Arial" charset="0"/>
              </a:rPr>
              <a:t>, роду </a:t>
            </a:r>
            <a:r>
              <a:rPr lang="ru-RU" sz="2000" b="0" smtClean="0">
                <a:latin typeface="Arial" charset="0"/>
                <a:hlinkClick r:id="rId6" tooltip="Білоцвіт"/>
              </a:rPr>
              <a:t>білоцвіт</a:t>
            </a:r>
            <a:r>
              <a:rPr lang="ru-RU" sz="2000" b="0" smtClean="0">
                <a:latin typeface="Arial" charset="0"/>
              </a:rPr>
              <a:t>. Декоративний ранньовесняний </a:t>
            </a:r>
            <a:r>
              <a:rPr lang="ru-RU" sz="2000" b="0" smtClean="0">
                <a:latin typeface="Arial" charset="0"/>
                <a:hlinkClick r:id="rId7" tooltip="Ефемероїд"/>
              </a:rPr>
              <a:t>ефемероїд</a:t>
            </a:r>
            <a:r>
              <a:rPr lang="ru-RU" sz="2000" b="0" smtClean="0">
                <a:latin typeface="Arial" charset="0"/>
              </a:rPr>
              <a:t> білоцвіт весняний — рідкісний вид </a:t>
            </a:r>
            <a:r>
              <a:rPr lang="ru-RU" sz="2000" b="0" smtClean="0">
                <a:latin typeface="Arial" charset="0"/>
                <a:hlinkClick r:id="rId8" tooltip="Флора України"/>
              </a:rPr>
              <a:t>флори України</a:t>
            </a:r>
            <a:r>
              <a:rPr lang="ru-RU" sz="2000" b="0" smtClean="0">
                <a:latin typeface="Arial" charset="0"/>
              </a:rPr>
              <a:t>, внесений до </a:t>
            </a:r>
            <a:r>
              <a:rPr lang="ru-RU" sz="2000" b="0" smtClean="0">
                <a:latin typeface="Arial" charset="0"/>
                <a:hlinkClick r:id="rId9" tooltip="Червона книга України"/>
              </a:rPr>
              <a:t>Червоної книги України</a:t>
            </a:r>
            <a:r>
              <a:rPr lang="ru-RU" sz="2000" b="0" smtClean="0">
                <a:latin typeface="Arial" charset="0"/>
              </a:rPr>
              <a:t> .</a:t>
            </a:r>
            <a:r>
              <a:rPr lang="ru-RU" sz="2000" smtClean="0"/>
              <a:t> </a:t>
            </a:r>
          </a:p>
        </p:txBody>
      </p:sp>
      <p:pic>
        <p:nvPicPr>
          <p:cNvPr id="15363" name="Picture 4" descr="400px-Leucojum_vernum0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9388" y="3429000"/>
            <a:ext cx="38163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 descr="220px-Leucojum_vernum_bei_Hollenstein_an_der_Ybb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95963" y="3592513"/>
            <a:ext cx="3348037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755650" y="115888"/>
            <a:ext cx="7900988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effectLst/>
                <a:latin typeface="Arial" charset="0"/>
              </a:rPr>
              <a:t>Вовчі ягоди Софії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>
          <a:xfrm>
            <a:off x="684213" y="1125538"/>
            <a:ext cx="782955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Вовчі ягоди Софії</a:t>
            </a:r>
            <a:r>
              <a:rPr lang="ru-RU" sz="2000" b="0" smtClean="0">
                <a:latin typeface="Arial" charset="0"/>
              </a:rPr>
              <a:t>  — вид кущових рослин з родини тимелеєві. Кущі заввишки 30-80 см. Реліктовий ендемічний вид відомий з дольодовикової епохи (неогенового періоду). Зростає у заростях чагарників на крейдяних ґрунтах. Відоме одне місце зростання — на околицях с. </a:t>
            </a:r>
            <a:r>
              <a:rPr lang="ru-RU" sz="2000" b="0" smtClean="0">
                <a:latin typeface="Arial" charset="0"/>
                <a:hlinkClick r:id="rId2" tooltip="Охрімівка (Вовчанський район)"/>
              </a:rPr>
              <a:t>Охримівка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3" tooltip="Вовчанський район"/>
              </a:rPr>
              <a:t>Вовчанського району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4" tooltip="Харківська область"/>
              </a:rPr>
              <a:t>Харківської області</a:t>
            </a:r>
            <a:r>
              <a:rPr lang="ru-RU" sz="2000" b="0" smtClean="0">
                <a:latin typeface="Arial" charset="0"/>
              </a:rPr>
              <a:t>. Вид поступово зникає.</a:t>
            </a:r>
            <a:endParaRPr lang="ru-RU" sz="2000" smtClean="0"/>
          </a:p>
        </p:txBody>
      </p:sp>
      <p:pic>
        <p:nvPicPr>
          <p:cNvPr id="16387" name="Picture 4" descr="260px-Daphne_cneoru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3906838"/>
            <a:ext cx="381635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5" descr="0985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29238" y="4300538"/>
            <a:ext cx="3814762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rgbClr val="0000CC"/>
                </a:solidFill>
                <a:effectLst/>
                <a:latin typeface="Arial" charset="0"/>
              </a:rPr>
              <a:t>Вовчі ягоди пахучі</a:t>
            </a:r>
            <a:br>
              <a:rPr lang="ru-RU" sz="4800" b="0" smtClean="0">
                <a:solidFill>
                  <a:srgbClr val="0000CC"/>
                </a:solidFill>
                <a:effectLst/>
                <a:latin typeface="Arial" charset="0"/>
              </a:rPr>
            </a:br>
            <a:endParaRPr lang="ru-RU" sz="4800" b="0" smtClean="0">
              <a:solidFill>
                <a:srgbClr val="0000CC"/>
              </a:solidFill>
              <a:effectLst/>
              <a:latin typeface="Arial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0" y="836613"/>
            <a:ext cx="782955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0" smtClean="0">
                <a:latin typeface="Arial" charset="0"/>
              </a:rPr>
              <a:t>Росте в </a:t>
            </a:r>
            <a:r>
              <a:rPr lang="ru-RU" sz="2000" b="0" smtClean="0">
                <a:latin typeface="Arial" charset="0"/>
                <a:hlinkClick r:id="rId2" tooltip="Бір"/>
              </a:rPr>
              <a:t>соснових лісах</a:t>
            </a:r>
            <a:r>
              <a:rPr lang="ru-RU" sz="2000" b="0" smtClean="0">
                <a:latin typeface="Arial" charset="0"/>
              </a:rPr>
              <a:t>, на схилах з близьким заляганням </a:t>
            </a:r>
            <a:r>
              <a:rPr lang="ru-RU" sz="2000" b="0" smtClean="0">
                <a:latin typeface="Arial" charset="0"/>
                <a:hlinkClick r:id="rId3" tooltip="Крейда"/>
              </a:rPr>
              <a:t>крейди</a:t>
            </a:r>
            <a:r>
              <a:rPr lang="ru-RU" sz="2000" b="0" smtClean="0">
                <a:latin typeface="Arial" charset="0"/>
              </a:rPr>
              <a:t>. Зрідка трапляється на правобережному </a:t>
            </a:r>
            <a:r>
              <a:rPr lang="ru-RU" sz="2000" b="0" smtClean="0">
                <a:latin typeface="Arial" charset="0"/>
                <a:hlinkClick r:id="rId4" tooltip="Полісся"/>
              </a:rPr>
              <a:t>Поліссі</a:t>
            </a:r>
            <a:r>
              <a:rPr lang="ru-RU" sz="2000" b="0" smtClean="0">
                <a:latin typeface="Arial" charset="0"/>
              </a:rPr>
              <a:t>, північному </a:t>
            </a:r>
            <a:r>
              <a:rPr lang="ru-RU" sz="2000" b="0" smtClean="0">
                <a:latin typeface="Arial" charset="0"/>
                <a:hlinkClick r:id="rId5" tooltip="Поділля"/>
              </a:rPr>
              <a:t>Поділлі</a:t>
            </a:r>
            <a:r>
              <a:rPr lang="ru-RU" sz="2000" b="0" smtClean="0">
                <a:latin typeface="Arial" charset="0"/>
              </a:rPr>
              <a:t> та в </a:t>
            </a:r>
            <a:r>
              <a:rPr lang="ru-RU" sz="2000" b="0" smtClean="0">
                <a:latin typeface="Arial" charset="0"/>
                <a:hlinkClick r:id="rId6" tooltip="Лісостеп"/>
              </a:rPr>
              <a:t>Лісостепу</a:t>
            </a:r>
            <a:r>
              <a:rPr lang="ru-RU" sz="2000" b="0" smtClean="0">
                <a:latin typeface="Arial" charset="0"/>
              </a:rPr>
              <a:t>.</a:t>
            </a:r>
            <a:r>
              <a:rPr lang="ru-RU" sz="2000" smtClean="0"/>
              <a:t> </a:t>
            </a:r>
            <a:r>
              <a:rPr lang="ru-RU" sz="2000" b="0" smtClean="0">
                <a:latin typeface="Arial" charset="0"/>
              </a:rPr>
              <a:t>Рослина </a:t>
            </a:r>
            <a:r>
              <a:rPr lang="ru-RU" sz="2000" b="0" smtClean="0">
                <a:latin typeface="Arial" charset="0"/>
                <a:hlinkClick r:id="rId7" tooltip="Релікт"/>
              </a:rPr>
              <a:t>реліктова</a:t>
            </a:r>
            <a:r>
              <a:rPr lang="ru-RU" sz="2000" b="0" smtClean="0">
                <a:latin typeface="Arial" charset="0"/>
              </a:rPr>
              <a:t>. Має запашні квіти. Завдяки цьому в країнах Європи, де він зростає у горах, дістав назву «альпійській бузок». Рослина заслуговує широкого використання в культурі, бо має дуже високі декоративні якості.</a:t>
            </a:r>
          </a:p>
          <a:p>
            <a:pPr eaLnBrk="1" hangingPunct="1">
              <a:buFont typeface="Arial" charset="0"/>
              <a:buNone/>
            </a:pPr>
            <a:r>
              <a:rPr lang="ru-RU" sz="2000" b="0" smtClean="0">
                <a:latin typeface="Arial" charset="0"/>
              </a:rPr>
              <a:t>В деяких місцевостях винищується для продажу в букетах. Потребує ретельної охорони.</a:t>
            </a:r>
          </a:p>
        </p:txBody>
      </p:sp>
      <p:pic>
        <p:nvPicPr>
          <p:cNvPr id="17411" name="Picture 4" descr="daphne-cneorum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11638" y="4005263"/>
            <a:ext cx="345757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-1189038" y="115888"/>
            <a:ext cx="7900988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rgbClr val="996633"/>
                </a:solidFill>
                <a:effectLst/>
                <a:latin typeface="Arial" charset="0"/>
              </a:rPr>
              <a:t>Горицвіт весняний</a:t>
            </a:r>
            <a:r>
              <a:rPr lang="ru-RU" sz="4800" b="0" smtClean="0">
                <a:effectLst/>
                <a:latin typeface="Arial" charset="0"/>
              </a:rPr>
              <a:t/>
            </a:r>
            <a:br>
              <a:rPr lang="ru-RU" sz="4800" b="0" smtClean="0">
                <a:effectLst/>
                <a:latin typeface="Arial" charset="0"/>
              </a:rPr>
            </a:br>
            <a:endParaRPr lang="ru-RU" sz="4800" b="0" smtClean="0">
              <a:effectLst/>
              <a:latin typeface="Arial" charset="0"/>
            </a:endParaRP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0" y="1628775"/>
            <a:ext cx="5370513" cy="37766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b="0" smtClean="0">
                <a:latin typeface="Arial" charset="0"/>
              </a:rPr>
              <a:t> </a:t>
            </a:r>
            <a:r>
              <a:rPr lang="ru-RU" sz="1600" b="0" smtClean="0">
                <a:latin typeface="Arial" charset="0"/>
                <a:hlinkClick r:id="rId2" tooltip="Багаторічна рослина"/>
              </a:rPr>
              <a:t>багаторічна рослина</a:t>
            </a:r>
            <a:r>
              <a:rPr lang="ru-RU" sz="1600" b="0" smtClean="0">
                <a:latin typeface="Arial" charset="0"/>
              </a:rPr>
              <a:t> висотою 10—40 см. Цвіте в квітні—травні. Росте у степах, на степових схилах у </a:t>
            </a:r>
            <a:r>
              <a:rPr lang="ru-RU" sz="1600" b="0" smtClean="0">
                <a:latin typeface="Arial" charset="0"/>
                <a:hlinkClick r:id="rId3" tooltip="Лісостеп"/>
              </a:rPr>
              <a:t>лісостепу</a:t>
            </a:r>
            <a:r>
              <a:rPr lang="ru-RU" sz="1600" b="0" smtClean="0">
                <a:latin typeface="Arial" charset="0"/>
              </a:rPr>
              <a:t> і </a:t>
            </a:r>
            <a:r>
              <a:rPr lang="ru-RU" sz="1600" b="0" smtClean="0">
                <a:latin typeface="Arial" charset="0"/>
                <a:hlinkClick r:id="rId4" tooltip="Степ"/>
              </a:rPr>
              <a:t>степу</a:t>
            </a:r>
            <a:r>
              <a:rPr lang="ru-RU" sz="1600" b="0" smtClean="0">
                <a:latin typeface="Arial" charset="0"/>
              </a:rPr>
              <a:t>, на </a:t>
            </a:r>
            <a:r>
              <a:rPr lang="ru-RU" sz="1600" b="0" smtClean="0">
                <a:latin typeface="Arial" charset="0"/>
                <a:hlinkClick r:id="rId5" tooltip="Яйла"/>
              </a:rPr>
              <a:t>яйлах</a:t>
            </a:r>
            <a:r>
              <a:rPr lang="ru-RU" sz="1600" b="0" smtClean="0">
                <a:latin typeface="Arial" charset="0"/>
              </a:rPr>
              <a:t> в </a:t>
            </a:r>
            <a:r>
              <a:rPr lang="ru-RU" sz="1600" b="0" smtClean="0">
                <a:latin typeface="Arial" charset="0"/>
                <a:hlinkClick r:id="rId6" tooltip="Крим"/>
              </a:rPr>
              <a:t>Криму</a:t>
            </a:r>
            <a:r>
              <a:rPr lang="ru-RU" sz="1600" b="0" smtClean="0">
                <a:latin typeface="Arial" charset="0"/>
              </a:rPr>
              <a:t>. Зрідка трапляється на степових схилах в </a:t>
            </a:r>
            <a:r>
              <a:rPr lang="ru-RU" sz="1600" b="0" smtClean="0">
                <a:latin typeface="Arial" charset="0"/>
                <a:hlinkClick r:id="rId7" tooltip="Прикарпаття"/>
              </a:rPr>
              <a:t>Прикарпатті</a:t>
            </a:r>
            <a:r>
              <a:rPr lang="ru-RU" sz="1600" b="0" smtClean="0">
                <a:latin typeface="Arial" charset="0"/>
              </a:rPr>
              <a:t>, Розточчі—Опіллі і на півдні </a:t>
            </a:r>
            <a:r>
              <a:rPr lang="ru-RU" sz="1600" b="0" smtClean="0">
                <a:latin typeface="Arial" charset="0"/>
                <a:hlinkClick r:id="rId8" tooltip="Полісся"/>
              </a:rPr>
              <a:t>Полісся</a:t>
            </a:r>
            <a:r>
              <a:rPr lang="ru-RU" sz="1600" b="0" smtClean="0">
                <a:latin typeface="Arial" charset="0"/>
              </a:rPr>
              <a:t>. Також називається адоніс весняний. Нечисленні народні назви пов'язені з яскравістю квітки його та характером листя: горицвіт ярий, гориквіт, пожарна квітка, жовтоцвіт, мак заячий, сосонка, терлич.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0" smtClean="0">
                <a:latin typeface="Arial" charset="0"/>
              </a:rPr>
              <a:t>Міжнародна латинська назва роду походить від імені міфічного юнака </a:t>
            </a:r>
            <a:r>
              <a:rPr lang="ru-RU" sz="1600" b="0" smtClean="0">
                <a:latin typeface="Arial" charset="0"/>
                <a:hlinkClick r:id="rId9" tooltip="Адоніс"/>
              </a:rPr>
              <a:t>Адоніса</a:t>
            </a:r>
            <a:r>
              <a:rPr lang="ru-RU" sz="1600" b="0" smtClean="0">
                <a:latin typeface="Arial" charset="0"/>
              </a:rPr>
              <a:t>, який відзначався надзвичайною красою. Видова назва у перекладі з латинської означає «весняний».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0" smtClean="0">
                <a:latin typeface="Arial" charset="0"/>
              </a:rPr>
              <a:t>Горицвіт — декоративна і лікарська рослина — але отруйна. Занесений до </a:t>
            </a:r>
            <a:r>
              <a:rPr lang="ru-RU" sz="1600" b="0" smtClean="0">
                <a:latin typeface="Arial" charset="0"/>
                <a:hlinkClick r:id="rId10" tooltip="Червона книга України"/>
              </a:rPr>
              <a:t>Червоної книги України</a:t>
            </a:r>
            <a:r>
              <a:rPr lang="ru-RU" sz="1600" b="0" smtClean="0">
                <a:latin typeface="Arial" charset="0"/>
              </a:rPr>
              <a:t>.</a:t>
            </a:r>
          </a:p>
        </p:txBody>
      </p:sp>
      <p:pic>
        <p:nvPicPr>
          <p:cNvPr id="18435" name="Picture 4" descr="220px-Adonis_vernalis_L_01HD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724525" y="0"/>
            <a:ext cx="341947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-1549400" y="476250"/>
            <a:ext cx="7900988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rgbClr val="663300"/>
                </a:solidFill>
                <a:effectLst/>
                <a:latin typeface="Arial" charset="0"/>
              </a:rPr>
              <a:t>Деревій голий</a:t>
            </a:r>
            <a:br>
              <a:rPr lang="ru-RU" sz="4800" b="0" smtClean="0">
                <a:solidFill>
                  <a:srgbClr val="663300"/>
                </a:solidFill>
                <a:effectLst/>
                <a:latin typeface="Arial" charset="0"/>
              </a:rPr>
            </a:br>
            <a:endParaRPr lang="ru-RU" sz="4800" b="0" smtClean="0">
              <a:solidFill>
                <a:srgbClr val="663300"/>
              </a:solidFill>
              <a:effectLst/>
              <a:latin typeface="Arial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5903913" cy="33464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16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</a:rPr>
              <a:t>Багаторічна рослина  родини </a:t>
            </a:r>
            <a:r>
              <a:rPr lang="ru-RU" sz="2000" b="0" smtClean="0">
                <a:latin typeface="Arial" charset="0"/>
                <a:hlinkClick r:id="rId2" tooltip="Айстрові"/>
              </a:rPr>
              <a:t>Айстрових</a:t>
            </a:r>
            <a:r>
              <a:rPr lang="ru-RU" sz="2000" b="0" smtClean="0">
                <a:latin typeface="Arial" charset="0"/>
              </a:rPr>
              <a:t>. </a:t>
            </a:r>
            <a:r>
              <a:rPr lang="ru-RU" sz="2000" b="0" smtClean="0">
                <a:latin typeface="Arial" charset="0"/>
                <a:hlinkClick r:id="rId3" tooltip="Ендемік"/>
              </a:rPr>
              <a:t>Ендемічний</a:t>
            </a:r>
            <a:r>
              <a:rPr lang="ru-RU" sz="2000" b="0" smtClean="0">
                <a:latin typeface="Arial" charset="0"/>
              </a:rPr>
              <a:t> приазовський вид. Один з найрідкісніших видів світової флори.  Трав'яниста рослина заввишки 20-40 см. </a:t>
            </a:r>
            <a:r>
              <a:rPr lang="ru-RU" sz="2000" b="0" smtClean="0">
                <a:latin typeface="Arial" charset="0"/>
                <a:hlinkClick r:id="rId4" tooltip="Стебло"/>
              </a:rPr>
              <a:t>Стебло</a:t>
            </a:r>
            <a:r>
              <a:rPr lang="ru-RU" sz="2000" b="0" smtClean="0">
                <a:latin typeface="Arial" charset="0"/>
              </a:rPr>
              <a:t> голе. Кореневище багатоголове, коротке. Листки перистороздільні. Квітки яскраво-жовті. Суцвіття — кошики, зібрані на верхівці у щитки. Цвіте у липні-серпні. Плодоносить у серпні-вересні. Розмножується </a:t>
            </a:r>
            <a:r>
              <a:rPr lang="ru-RU" sz="2000" b="0" smtClean="0">
                <a:latin typeface="Arial" charset="0"/>
                <a:hlinkClick r:id="rId5" tooltip="Насіння"/>
              </a:rPr>
              <a:t>насінням</a:t>
            </a:r>
            <a:r>
              <a:rPr lang="ru-RU" sz="2000" b="0" smtClean="0">
                <a:latin typeface="Arial" charset="0"/>
              </a:rPr>
              <a:t> (дає рясний</a:t>
            </a:r>
            <a:r>
              <a:rPr lang="ru-RU" sz="1800" b="0" smtClean="0">
                <a:latin typeface="Arial" charset="0"/>
              </a:rPr>
              <a:t> </a:t>
            </a:r>
            <a:r>
              <a:rPr lang="ru-RU" sz="2400" b="0" smtClean="0">
                <a:latin typeface="Arial" charset="0"/>
              </a:rPr>
              <a:t>самосів).</a:t>
            </a:r>
            <a:r>
              <a:rPr lang="ru-RU" sz="1800" smtClean="0"/>
              <a:t> </a:t>
            </a:r>
          </a:p>
        </p:txBody>
      </p:sp>
      <p:pic>
        <p:nvPicPr>
          <p:cNvPr id="19459" name="Picture 4" descr="tisjchelist_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26238" y="0"/>
            <a:ext cx="2417762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 descr="258px-Achillea_glaberrima_lineart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3644900"/>
            <a:ext cx="2225675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220px-Dryas_octopetala_a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998538"/>
            <a:ext cx="3297237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rgbClr val="FFFF00"/>
                </a:solidFill>
                <a:effectLst/>
                <a:latin typeface="Arial" charset="0"/>
              </a:rPr>
              <a:t>Дріада восьмипелюсткова</a:t>
            </a:r>
            <a:r>
              <a:rPr lang="ru-RU" sz="4800" b="0" smtClean="0">
                <a:effectLst/>
                <a:latin typeface="Arial" charset="0"/>
              </a:rPr>
              <a:t/>
            </a:r>
            <a:br>
              <a:rPr lang="ru-RU" sz="4800" b="0" smtClean="0">
                <a:effectLst/>
                <a:latin typeface="Arial" charset="0"/>
              </a:rPr>
            </a:br>
            <a:endParaRPr lang="ru-RU" sz="4800" b="0" smtClean="0">
              <a:effectLst/>
              <a:latin typeface="Arial" charset="0"/>
            </a:endParaRP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1187450" y="3573463"/>
            <a:ext cx="6337300" cy="3733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smtClean="0">
                <a:latin typeface="Arial" charset="0"/>
              </a:rPr>
              <a:t>Дріа́да восьмипелюстко́ва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i="1" smtClean="0">
                <a:latin typeface="Arial" charset="0"/>
              </a:rPr>
              <a:t> 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3" tooltip="Вид (біологія)"/>
              </a:rPr>
              <a:t>вид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4" tooltip="Рослина"/>
              </a:rPr>
              <a:t>рослин</a:t>
            </a:r>
            <a:r>
              <a:rPr lang="ru-RU" sz="2000" b="0" smtClean="0">
                <a:latin typeface="Arial" charset="0"/>
              </a:rPr>
              <a:t> з родини </a:t>
            </a:r>
            <a:r>
              <a:rPr lang="ru-RU" sz="2000" b="0" smtClean="0">
                <a:latin typeface="Arial" charset="0"/>
                <a:hlinkClick r:id="rId5" tooltip="Розові"/>
              </a:rPr>
              <a:t>розових</a:t>
            </a:r>
            <a:r>
              <a:rPr lang="ru-RU" sz="2000" b="0" smtClean="0">
                <a:latin typeface="Arial" charset="0"/>
              </a:rPr>
              <a:t> .</a:t>
            </a:r>
            <a:r>
              <a:rPr lang="ru-RU" sz="2000" smtClean="0"/>
              <a:t> </a:t>
            </a:r>
            <a:r>
              <a:rPr lang="ru-RU" sz="2000" b="0" smtClean="0">
                <a:latin typeface="Arial" charset="0"/>
              </a:rPr>
              <a:t>Росте на </a:t>
            </a:r>
            <a:r>
              <a:rPr lang="ru-RU" sz="2000" b="0" smtClean="0">
                <a:latin typeface="Arial" charset="0"/>
                <a:hlinkClick r:id="rId6" tooltip="Гірські луки (ще не написана)"/>
              </a:rPr>
              <a:t>гірських луках</a:t>
            </a:r>
            <a:r>
              <a:rPr lang="ru-RU" sz="2000" b="0" smtClean="0">
                <a:latin typeface="Arial" charset="0"/>
              </a:rPr>
              <a:t> у </a:t>
            </a:r>
            <a:r>
              <a:rPr lang="ru-RU" sz="2000" b="0" smtClean="0">
                <a:latin typeface="Arial" charset="0"/>
                <a:hlinkClick r:id="rId7" tooltip="Субальпійський пояс"/>
              </a:rPr>
              <a:t>субальпійському</a:t>
            </a:r>
            <a:r>
              <a:rPr lang="ru-RU" sz="2000" b="0" smtClean="0">
                <a:latin typeface="Arial" charset="0"/>
              </a:rPr>
              <a:t> та </a:t>
            </a:r>
            <a:r>
              <a:rPr lang="ru-RU" sz="2000" b="0" smtClean="0">
                <a:latin typeface="Arial" charset="0"/>
                <a:hlinkClick r:id="rId8" tooltip="Альпійський пояс"/>
              </a:rPr>
              <a:t>альпійському поясах</a:t>
            </a:r>
            <a:r>
              <a:rPr lang="ru-RU" sz="2000" b="0" smtClean="0">
                <a:latin typeface="Arial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sz="2000" b="0" smtClean="0">
                <a:latin typeface="Arial" charset="0"/>
              </a:rPr>
              <a:t>В </a:t>
            </a:r>
            <a:r>
              <a:rPr lang="ru-RU" sz="2000" b="0" smtClean="0">
                <a:latin typeface="Arial" charset="0"/>
                <a:hlinkClick r:id="rId9" tooltip="Україна"/>
              </a:rPr>
              <a:t>Україні</a:t>
            </a:r>
            <a:r>
              <a:rPr lang="ru-RU" sz="2000" b="0" smtClean="0">
                <a:latin typeface="Arial" charset="0"/>
              </a:rPr>
              <a:t> відома тільки на вершині гори </a:t>
            </a:r>
            <a:r>
              <a:rPr lang="ru-RU" sz="2000" b="0" smtClean="0">
                <a:latin typeface="Arial" charset="0"/>
                <a:hlinkClick r:id="rId10" tooltip="Близниця"/>
              </a:rPr>
              <a:t>Близниці</a:t>
            </a:r>
            <a:r>
              <a:rPr lang="ru-RU" sz="2000" b="0" smtClean="0">
                <a:latin typeface="Arial" charset="0"/>
              </a:rPr>
              <a:t> хребта </a:t>
            </a:r>
            <a:r>
              <a:rPr lang="ru-RU" sz="2000" b="0" smtClean="0">
                <a:latin typeface="Arial" charset="0"/>
                <a:hlinkClick r:id="rId11" tooltip="Свидовець"/>
              </a:rPr>
              <a:t>Свидовець</a:t>
            </a:r>
            <a:r>
              <a:rPr lang="ru-RU" sz="2000" b="0" smtClean="0">
                <a:latin typeface="Arial" charset="0"/>
              </a:rPr>
              <a:t>.</a:t>
            </a:r>
          </a:p>
          <a:p>
            <a:pPr eaLnBrk="1" hangingPunct="1">
              <a:buFont typeface="Arial" charset="0"/>
              <a:buNone/>
            </a:pPr>
            <a:r>
              <a:rPr lang="ru-RU" sz="2000" b="0" smtClean="0">
                <a:latin typeface="Arial" charset="0"/>
              </a:rPr>
              <a:t>В Україні потребує дуже старанної охорони, бо через свою рідкісність може бути легко винищена. Занесена до </a:t>
            </a:r>
            <a:r>
              <a:rPr lang="ru-RU" sz="2000" b="0" smtClean="0">
                <a:latin typeface="Arial" charset="0"/>
                <a:hlinkClick r:id="rId12" tooltip="Рослини Червоної книги України"/>
              </a:rPr>
              <a:t>Червоної книги України</a:t>
            </a:r>
            <a:r>
              <a:rPr lang="ru-RU" sz="2000" b="0" smtClean="0">
                <a:latin typeface="Arial" charset="0"/>
              </a:rPr>
              <a:t>.</a:t>
            </a:r>
            <a:r>
              <a:rPr lang="ru-RU" sz="2000" smtClean="0"/>
              <a:t> </a:t>
            </a:r>
            <a:endParaRPr lang="ru-RU" sz="2000" b="0" smtClean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0"/>
            <a:ext cx="7900988" cy="114300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800" b="0" smtClean="0">
                <a:solidFill>
                  <a:srgbClr val="9900FF"/>
                </a:solidFill>
                <a:effectLst/>
                <a:latin typeface="Arial" charset="0"/>
              </a:rPr>
              <a:t>Еритроній собачий зуб</a:t>
            </a:r>
            <a:r>
              <a:rPr lang="ru-RU" sz="4800" b="0" smtClean="0">
                <a:effectLst/>
                <a:latin typeface="Arial" charset="0"/>
              </a:rPr>
              <a:t/>
            </a:r>
            <a:br>
              <a:rPr lang="ru-RU" sz="4800" b="0" smtClean="0">
                <a:effectLst/>
                <a:latin typeface="Arial" charset="0"/>
              </a:rPr>
            </a:br>
            <a:endParaRPr lang="ru-RU" sz="4800" b="0" smtClean="0">
              <a:effectLst/>
              <a:latin typeface="Arial" charset="0"/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5508625" cy="4076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0" smtClean="0">
                <a:latin typeface="Arial" charset="0"/>
              </a:rPr>
              <a:t>Рідкісна </a:t>
            </a:r>
            <a:r>
              <a:rPr lang="ru-RU" sz="2000" b="0" smtClean="0">
                <a:latin typeface="Arial" charset="0"/>
                <a:hlinkClick r:id="rId2" tooltip="Багаторічні рослини"/>
              </a:rPr>
              <a:t>багаторічна</a:t>
            </a:r>
            <a:r>
              <a:rPr lang="ru-RU" sz="2000" b="0" smtClean="0">
                <a:latin typeface="Arial" charset="0"/>
              </a:rPr>
              <a:t> </a:t>
            </a:r>
            <a:r>
              <a:rPr lang="ru-RU" sz="2000" b="0" smtClean="0">
                <a:latin typeface="Arial" charset="0"/>
                <a:hlinkClick r:id="rId3" tooltip="Трав'янисті рослини"/>
              </a:rPr>
              <a:t>трав'яниста</a:t>
            </a:r>
            <a:r>
              <a:rPr lang="ru-RU" sz="2000" b="0" smtClean="0">
                <a:latin typeface="Arial" charset="0"/>
              </a:rPr>
              <a:t> і </a:t>
            </a:r>
            <a:r>
              <a:rPr lang="ru-RU" sz="2000" b="0" smtClean="0">
                <a:latin typeface="Arial" charset="0"/>
                <a:hlinkClick r:id="rId4" tooltip="Цибулина"/>
              </a:rPr>
              <a:t>цибулинна рослина</a:t>
            </a:r>
            <a:r>
              <a:rPr lang="ru-RU" sz="2000" b="0" smtClean="0">
                <a:latin typeface="Arial" charset="0"/>
              </a:rPr>
              <a:t> з родини </a:t>
            </a:r>
            <a:r>
              <a:rPr lang="ru-RU" sz="2000" b="0" smtClean="0">
                <a:latin typeface="Arial" charset="0"/>
                <a:hlinkClick r:id="rId5" tooltip="Лілійні"/>
              </a:rPr>
              <a:t>лілійних</a:t>
            </a:r>
            <a:r>
              <a:rPr lang="ru-RU" sz="2000" b="0" smtClean="0">
                <a:latin typeface="Arial" charset="0"/>
              </a:rPr>
              <a:t>.</a:t>
            </a:r>
            <a:r>
              <a:rPr lang="ru-RU" sz="2000" smtClean="0"/>
              <a:t> </a:t>
            </a:r>
            <a:r>
              <a:rPr lang="ru-RU" sz="2000" b="0" smtClean="0">
                <a:latin typeface="Arial" charset="0"/>
              </a:rPr>
              <a:t>Свою назву рослина отримала завдяки формі бульбоцибулини, схожої на зуб собаки. Еритроній розмножується як вегетативним шляхом (цибулинами), так і генеративним (насіння).</a:t>
            </a:r>
            <a:endParaRPr lang="ru-RU" sz="2000" b="0" smtClean="0">
              <a:latin typeface="Arial" charset="0"/>
              <a:hlinkClick r:id="rId6" tooltip="Цвітіння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0" smtClean="0">
                <a:latin typeface="Arial" charset="0"/>
                <a:hlinkClick r:id="rId6" tooltip="Цвітіння"/>
              </a:rPr>
              <a:t>Цвіте</a:t>
            </a:r>
            <a:r>
              <a:rPr lang="ru-RU" sz="2000" b="0" smtClean="0">
                <a:latin typeface="Arial" charset="0"/>
              </a:rPr>
              <a:t> в </a:t>
            </a:r>
            <a:r>
              <a:rPr lang="ru-RU" sz="2000" b="0" smtClean="0">
                <a:latin typeface="Arial" charset="0"/>
                <a:hlinkClick r:id="rId7" tooltip="Березень"/>
              </a:rPr>
              <a:t>березні</a:t>
            </a:r>
            <a:r>
              <a:rPr lang="ru-RU" sz="2000" b="0" smtClean="0">
                <a:latin typeface="Arial" charset="0"/>
              </a:rPr>
              <a:t> — </a:t>
            </a:r>
            <a:r>
              <a:rPr lang="ru-RU" sz="2000" b="0" smtClean="0">
                <a:latin typeface="Arial" charset="0"/>
                <a:hlinkClick r:id="rId8" tooltip="Квітень"/>
              </a:rPr>
              <a:t>квітні</a:t>
            </a:r>
            <a:r>
              <a:rPr lang="ru-RU" sz="2000" b="0" smtClean="0">
                <a:latin typeface="Arial" charset="0"/>
              </a:rPr>
              <a:t>, </a:t>
            </a:r>
            <a:r>
              <a:rPr lang="ru-RU" sz="2000" b="0" smtClean="0">
                <a:latin typeface="Arial" charset="0"/>
                <a:hlinkClick r:id="rId9" tooltip="Квітка"/>
              </a:rPr>
              <a:t>квітка</a:t>
            </a:r>
            <a:r>
              <a:rPr lang="ru-RU" sz="2000" b="0" smtClean="0">
                <a:latin typeface="Arial" charset="0"/>
              </a:rPr>
              <a:t> цвіте 3-5 днів. Квіти спочатку пониклі, а пізніше пелюсточки оцвітини загинаються догори. Побачити її можна майже всюди у </a:t>
            </a:r>
            <a:r>
              <a:rPr lang="ru-RU" sz="2000" b="0" smtClean="0">
                <a:latin typeface="Arial" charset="0"/>
                <a:hlinkClick r:id="rId10" tooltip="Європа"/>
              </a:rPr>
              <a:t>Європі</a:t>
            </a:r>
            <a:r>
              <a:rPr lang="ru-RU" sz="2000" b="0" smtClean="0">
                <a:latin typeface="Arial" charset="0"/>
              </a:rPr>
              <a:t>, окрім північних регіонів. В Україні трапляється в Карпатах і на Прикарпатті, нещодавно виявили нові місця її поширення в Житомирській області, Романівському районі.</a:t>
            </a:r>
            <a:r>
              <a:rPr lang="ru-RU" sz="2000" smtClean="0"/>
              <a:t> </a:t>
            </a:r>
          </a:p>
        </p:txBody>
      </p:sp>
      <p:pic>
        <p:nvPicPr>
          <p:cNvPr id="21507" name="Picture 4" descr="258px-Erythronium_dens-canis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83238" y="620713"/>
            <a:ext cx="3560762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554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Тема Office</vt:lpstr>
      <vt:lpstr>Тема Office</vt:lpstr>
      <vt:lpstr>Рослини  Червоної книги  України</vt:lpstr>
      <vt:lpstr>Альдрованда пухирчаста  </vt:lpstr>
      <vt:lpstr>Білоцвіт весняний </vt:lpstr>
      <vt:lpstr>Вовчі ягоди Софії</vt:lpstr>
      <vt:lpstr>Вовчі ягоди пахучі </vt:lpstr>
      <vt:lpstr>Горицвіт весняний </vt:lpstr>
      <vt:lpstr>Деревій голий </vt:lpstr>
      <vt:lpstr>Дріада восьмипелюсткова </vt:lpstr>
      <vt:lpstr>Еритроній собачий зуб </vt:lpstr>
      <vt:lpstr>Змієголовник австрійський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Рослини  Червоної книги  України</dc:title>
  <dc:subject/>
  <dc:creator/>
  <cp:keywords/>
  <dc:description/>
  <cp:lastModifiedBy>1</cp:lastModifiedBy>
  <cp:revision>3</cp:revision>
  <dcterms:modified xsi:type="dcterms:W3CDTF">2011-12-18T11:34:02Z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TC030007719</vt:lpwstr>
  </property>
</Properties>
</file>