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0C7D-3C69-4F0A-90A9-AE4B336FB363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C2E2-B85D-46A9-ABCD-94DA48C9C0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C2E2-B85D-46A9-ABCD-94DA48C9C0C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C2E2-B85D-46A9-ABCD-94DA48C9C0C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AF3C4-BDBE-438B-A47F-072EBB06855A}" type="datetimeFigureOut">
              <a:rPr lang="uk-UA" smtClean="0"/>
              <a:pPr/>
              <a:t>13.03.2018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8000">
              <a:srgbClr val="FFFF00"/>
            </a:gs>
            <a:gs pos="75000">
              <a:srgbClr val="00B050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05064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“Анна</a:t>
            </a:r>
            <a:r>
              <a:rPr lang="uk-UA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uk-UA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Кареніна”</a:t>
            </a:r>
            <a:endParaRPr lang="uk-UA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  <a:p>
            <a:r>
              <a:rPr lang="uk-UA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1873-1877</a:t>
            </a:r>
            <a:endParaRPr lang="uk-UA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Роман</a:t>
            </a:r>
          </a:p>
          <a:p>
            <a:r>
              <a:rPr lang="uk-UA" sz="40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Л.М. Толстого</a:t>
            </a:r>
            <a:endParaRPr lang="uk-UA" sz="40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627313" cy="409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2449513" cy="2881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188640"/>
            <a:ext cx="75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 тему :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82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>
                <a:alpha val="0"/>
              </a:srgbClr>
            </a:gs>
            <a:gs pos="69000">
              <a:srgbClr val="C50849">
                <a:alpha val="0"/>
              </a:srgbClr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261" y="404664"/>
            <a:ext cx="8136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Мої рекомендації щодо твору</a:t>
            </a:r>
            <a:endParaRPr lang="uk-UA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8748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"Думка сімейна" — це тема "Анни </a:t>
            </a:r>
            <a:r>
              <a:rPr lang="uk-UA" sz="1400" b="1" i="1" dirty="0" err="1" smtClean="0"/>
              <a:t>Кареніної</a:t>
            </a:r>
            <a:r>
              <a:rPr lang="uk-UA" sz="1400" b="1" i="1" dirty="0" smtClean="0"/>
              <a:t>", а й </a:t>
            </a:r>
            <a:r>
              <a:rPr lang="uk-UA" sz="1400" b="1" i="1" dirty="0" err="1" smtClean="0"/>
              <a:t>повчання.Значення</a:t>
            </a:r>
            <a:r>
              <a:rPr lang="uk-UA" sz="1400" b="1" i="1" dirty="0" smtClean="0"/>
              <a:t>  у тому, якою повинна бути сім'я, бо як сім'я пов'язані з домом, це і повчання про </a:t>
            </a:r>
            <a:r>
              <a:rPr lang="uk-UA" sz="1400" b="1" i="1" dirty="0" err="1" smtClean="0"/>
              <a:t>дім.Прочитаєм</a:t>
            </a:r>
            <a:r>
              <a:rPr lang="uk-UA" sz="1400" b="1" i="1" dirty="0" smtClean="0"/>
              <a:t> знаменитий початок роману. У першій ж фразі зустрінеться слово "сім'я". Наступне іменник — "будинок". Далі йдуть "дружина" і "чоловік". І над цими головними дійовою особою проникає помста епіграфа.</a:t>
            </a:r>
          </a:p>
          <a:p>
            <a:pPr algn="ctr"/>
            <a:r>
              <a:rPr lang="uk-UA" sz="1400" b="1" i="1" dirty="0" smtClean="0"/>
              <a:t>За свідченням М.С.</a:t>
            </a:r>
            <a:r>
              <a:rPr lang="uk-UA" sz="1400" b="1" i="1" dirty="0" err="1" smtClean="0"/>
              <a:t>Сухотина</a:t>
            </a:r>
            <a:r>
              <a:rPr lang="uk-UA" sz="1400" b="1" i="1" dirty="0" smtClean="0"/>
              <a:t>, сам Толстой так визначало суть епіграфа до роману 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": "...Я вибрав цей епіграф... щоб виявити ту думку, що той погане, що робить людина, має своїм наслідком усе те гірке, що йде немає від людей, як від Бога, І що пережила і 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".</a:t>
            </a:r>
          </a:p>
          <a:p>
            <a:pPr algn="ctr"/>
            <a:r>
              <a:rPr lang="uk-UA" sz="1400" b="1" i="1" dirty="0" smtClean="0"/>
              <a:t>Толстой постав, у "Анні </a:t>
            </a:r>
            <a:r>
              <a:rPr lang="uk-UA" sz="1400" b="1" i="1" dirty="0" err="1" smtClean="0"/>
              <a:t>Кареніній</a:t>
            </a:r>
            <a:r>
              <a:rPr lang="uk-UA" sz="1400" b="1" i="1" dirty="0" smtClean="0"/>
              <a:t>", як й у романі-епопеї, геніальним  художником-реалістом. Свій творчий метод, застосований їм для відтворення в "Анні </a:t>
            </a:r>
            <a:r>
              <a:rPr lang="uk-UA" sz="1400" b="1" i="1" dirty="0" err="1" smtClean="0"/>
              <a:t>Кареніній</a:t>
            </a:r>
            <a:r>
              <a:rPr lang="uk-UA" sz="1400" b="1" i="1" dirty="0" smtClean="0"/>
              <a:t>" дійсності, Толстой назвав "яскравим реалізмом" </a:t>
            </a:r>
            <a:r>
              <a:rPr lang="uk-UA" sz="1400" b="1" i="1" dirty="0" err="1" smtClean="0"/>
              <a:t>.Реалізм</a:t>
            </a:r>
            <a:r>
              <a:rPr lang="uk-UA" sz="1400" b="1" i="1" dirty="0" smtClean="0"/>
              <a:t> образів, у системі яких знято щоправда про людину і епосі, життєва достовірність, справжня психологічна глибина і розмаїтість неповторно яскравих характерів, динамічність дії і гострота конфліктним ситуаціям, соціальна насиченість змісту, філософська напруженість роздумів про сучасність і життя жінок у цілому — ось що відрізняє роман Толстого і робить її видатним явищем російського народу та світового реалістичного мистецтва.</a:t>
            </a:r>
          </a:p>
          <a:p>
            <a:pPr algn="ctr"/>
            <a:r>
              <a:rPr lang="uk-UA" sz="1400" b="1" i="1" dirty="0" smtClean="0"/>
              <a:t>Роман 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", за оцінкою Достоєвського, є "досконалість як художнє твір, з яким ніщо подібне з європейських літератур під цю епоху неспроможна зрівнятися". "Такі люди, як автор "Анни </a:t>
            </a:r>
            <a:r>
              <a:rPr lang="uk-UA" sz="1400" b="1" i="1" dirty="0" err="1" smtClean="0"/>
              <a:t>Кареніної</a:t>
            </a:r>
            <a:r>
              <a:rPr lang="uk-UA" sz="1400" b="1" i="1" dirty="0" smtClean="0"/>
              <a:t>", — суть вчителя суспільства, наші вчителя, чому ми лише учні їх...", — писав Достоєвський.</a:t>
            </a:r>
          </a:p>
          <a:p>
            <a:pPr algn="ctr"/>
            <a:r>
              <a:rPr lang="uk-UA" sz="1400" b="1" i="1" dirty="0" smtClean="0"/>
              <a:t>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 є найбільший соціальний та </a:t>
            </a:r>
            <a:r>
              <a:rPr lang="uk-UA" sz="1400" b="1" i="1" dirty="0" err="1" smtClean="0"/>
              <a:t>водночассемейно-психологический</a:t>
            </a:r>
            <a:r>
              <a:rPr lang="uk-UA" sz="1400" b="1" i="1" dirty="0" smtClean="0"/>
              <a:t> роман ХІХ століття. Їм зачитувалися сучасники письменника, стежили по журнальним публікаціям на усе більшим напруженням людської драми, у якому залучені герої. Час не стерло дивовижною свіжості картин минулої життя, геніально намальованих Толстим.</a:t>
            </a:r>
            <a:endParaRPr lang="uk-UA" sz="1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0"/>
              </a:srgbClr>
            </a:gs>
            <a:gs pos="39999">
              <a:srgbClr val="0A128C">
                <a:alpha val="22000"/>
              </a:srgbClr>
            </a:gs>
            <a:gs pos="70000">
              <a:srgbClr val="181CC7"/>
            </a:gs>
            <a:gs pos="88000">
              <a:srgbClr val="7005D4">
                <a:alpha val="58000"/>
              </a:srgb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Black"/>
              </a:rPr>
              <a:t>Символи в романі</a:t>
            </a:r>
            <a:endParaRPr lang="uk-UA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107763" dir="18900000" algn="ctr" rotWithShape="0">
                  <a:srgbClr val="9999FF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Picture 7" descr="5864125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88" t="32970"/>
          <a:stretch>
            <a:fillRect/>
          </a:stretch>
        </p:blipFill>
        <p:spPr bwMode="auto">
          <a:xfrm>
            <a:off x="467544" y="1196752"/>
            <a:ext cx="2227263" cy="302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324544" y="4437112"/>
            <a:ext cx="3600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lnSpc>
                <a:spcPct val="70000"/>
              </a:lnSpc>
              <a:defRPr/>
            </a:pPr>
            <a:r>
              <a:rPr lang="uk-U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Залізниця </a:t>
            </a:r>
          </a:p>
          <a:p>
            <a:pPr indent="14288" algn="ctr">
              <a:lnSpc>
                <a:spcPct val="70000"/>
              </a:lnSpc>
              <a:defRPr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символізує загальне зло, антигуманні сили, які загрожують людству</a:t>
            </a:r>
          </a:p>
        </p:txBody>
      </p:sp>
      <p:pic>
        <p:nvPicPr>
          <p:cNvPr id="5" name="Picture 9" descr="D:\Робота\Василюк О.О\Л.Толстой. Анна Кареніна\Нові фото\3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2257" r="14194"/>
          <a:stretch>
            <a:fillRect/>
          </a:stretch>
        </p:blipFill>
        <p:spPr bwMode="auto">
          <a:xfrm>
            <a:off x="2987824" y="1340768"/>
            <a:ext cx="3384376" cy="1942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3429000"/>
            <a:ext cx="24482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Перегони - </a:t>
            </a:r>
          </a:p>
          <a:p>
            <a:pPr indent="14288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Уособлення аморального, абсурдного життя суспільства, де триває жорстока боротьба</a:t>
            </a:r>
            <a:endParaRPr lang="uk-UA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5" descr="1208438603_1187459819_svchka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4305" t="3288" r="3453" b="3323"/>
          <a:stretch>
            <a:fillRect/>
          </a:stretch>
        </p:blipFill>
        <p:spPr bwMode="auto">
          <a:xfrm>
            <a:off x="6660232" y="1268760"/>
            <a:ext cx="2214563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4509120"/>
            <a:ext cx="4572000" cy="81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4288"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Свіча - </a:t>
            </a:r>
          </a:p>
          <a:p>
            <a:pPr indent="14288"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символізує життя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00B0F0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er - Anna Karenina (1948)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77066"/>
            <a:ext cx="3384376" cy="4763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20803318">
            <a:off x="4216327" y="2551607"/>
            <a:ext cx="449999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72400" cy="1484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Лев </a:t>
            </a:r>
            <a:r>
              <a:rPr lang="uk-UA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Толстой-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великий російський  письменник</a:t>
            </a:r>
            <a:endParaRPr lang="uk-U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4248472" cy="45898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b="1" dirty="0" err="1" smtClean="0"/>
              <a:t>Дитинство</a:t>
            </a:r>
            <a:r>
              <a:rPr lang="ru-RU" sz="2400" b="1" dirty="0" smtClean="0"/>
              <a:t> Толстого, </a:t>
            </a:r>
            <a:r>
              <a:rPr lang="ru-RU" sz="2400" b="1" dirty="0" err="1" smtClean="0"/>
              <a:t>рання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батьків</a:t>
            </a:r>
            <a:r>
              <a:rPr lang="ru-RU" sz="2400" b="1" dirty="0" smtClean="0"/>
              <a:t>. "Детство", "Отрочество", "Юность" - </a:t>
            </a:r>
            <a:r>
              <a:rPr lang="ru-RU" sz="2400" b="1" dirty="0" err="1" smtClean="0"/>
              <a:t>автобіографічна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трилогія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Самоаналіз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невтомний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нагляд</a:t>
            </a:r>
            <a:r>
              <a:rPr lang="ru-RU" sz="2400" b="1" dirty="0" smtClean="0"/>
              <a:t> над собою - </a:t>
            </a:r>
            <a:r>
              <a:rPr lang="ru-RU" sz="2400" b="1" dirty="0" err="1" smtClean="0"/>
              <a:t>характерні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письменника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Інтенсивність</a:t>
            </a:r>
            <a:r>
              <a:rPr lang="ru-RU" sz="2400" b="1" dirty="0" smtClean="0"/>
              <a:t> духовного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Зближення</a:t>
            </a:r>
            <a:r>
              <a:rPr lang="ru-RU" sz="2400" b="1" dirty="0" smtClean="0"/>
              <a:t> Толстого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простим народом. "Война и мир" - результат "</a:t>
            </a:r>
            <a:r>
              <a:rPr lang="ru-RU" sz="2400" b="1" dirty="0" err="1" smtClean="0"/>
              <a:t>божевільного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авторського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зусилля</a:t>
            </a:r>
            <a:r>
              <a:rPr lang="ru-RU" sz="2400" b="1" dirty="0" smtClean="0"/>
              <a:t>". Лев Толстой - "</a:t>
            </a:r>
            <a:r>
              <a:rPr lang="ru-RU" sz="2400" b="1" dirty="0" err="1" smtClean="0"/>
              <a:t>совість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людства</a:t>
            </a:r>
            <a:r>
              <a:rPr lang="ru-RU" sz="2400" b="1" dirty="0" smtClean="0"/>
              <a:t>"</a:t>
            </a:r>
          </a:p>
          <a:p>
            <a:r>
              <a:rPr lang="uk-UA" dirty="0" smtClean="0"/>
              <a:t>Лев Толстой російський письменник, він написав  роман “ Анна </a:t>
            </a:r>
            <a:r>
              <a:rPr lang="uk-UA" dirty="0" err="1" smtClean="0"/>
              <a:t>Кареніна”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Содержимое 8" descr="AnnaKarenina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024336" cy="461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3000">
              <a:srgbClr val="FF0000">
                <a:alpha val="22000"/>
              </a:srgb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826762" cy="14465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</a:t>
            </a:r>
            <a:r>
              <a:rPr lang="uk-UA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Кареніна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безсмертний твір</a:t>
            </a:r>
            <a:endParaRPr lang="uk-U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5719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Епіграф роману "Мне </a:t>
            </a:r>
            <a:r>
              <a:rPr lang="uk-UA" sz="1400" i="1" dirty="0" err="1" smtClean="0"/>
              <a:t>отмщение</a:t>
            </a:r>
            <a:r>
              <a:rPr lang="uk-UA" sz="1400" i="1" dirty="0" smtClean="0"/>
              <a:t> и аз воздам" має символічний зміст, він не тільки говорить про провину Анни і покарання за неї, скільки є своєрідним попередженням лицемірам з вищого світу, які вважали, що мали право судити і карати жінку, яка є такою щирою у своїх почуттях. "Не вам судити її!" - наче говорить цією системою образів сам автор роману. </a:t>
            </a:r>
            <a:br>
              <a:rPr lang="uk-UA" sz="1400" i="1" dirty="0" smtClean="0"/>
            </a:br>
            <a:r>
              <a:rPr lang="uk-UA" sz="1400" i="1" dirty="0" smtClean="0"/>
              <a:t>      Лев Толстой - великий майстер драматичної прози. Його роман "Анна </a:t>
            </a:r>
            <a:r>
              <a:rPr lang="uk-UA" sz="1400" i="1" dirty="0" err="1" smtClean="0"/>
              <a:t>Кареніна</a:t>
            </a:r>
            <a:r>
              <a:rPr lang="uk-UA" sz="1400" i="1" dirty="0" smtClean="0"/>
              <a:t>" зображує світське товариство кінця </a:t>
            </a:r>
            <a:r>
              <a:rPr lang="en-GB" sz="1400" i="1" dirty="0" smtClean="0"/>
              <a:t>XIX </a:t>
            </a:r>
            <a:r>
              <a:rPr lang="uk-UA" sz="1400" i="1" dirty="0" smtClean="0"/>
              <a:t>сторіччя з усіма його проблемами та недоліками. </a:t>
            </a:r>
          </a:p>
          <a:p>
            <a:endParaRPr lang="uk-UA" sz="1200" dirty="0" smtClean="0"/>
          </a:p>
          <a:p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    </a:t>
            </a:r>
            <a:br>
              <a:rPr lang="uk-UA" sz="1200" dirty="0" smtClean="0"/>
            </a:br>
            <a:r>
              <a:rPr lang="uk-UA" sz="1200" dirty="0" smtClean="0"/>
              <a:t>     </a:t>
            </a:r>
            <a:br>
              <a:rPr lang="uk-UA" sz="1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Після  закінчення </a:t>
            </a:r>
            <a:r>
              <a:rPr lang="uk-UA" sz="1400" i="1" dirty="0" err="1" smtClean="0"/>
              <a:t>“Війни</a:t>
            </a:r>
            <a:r>
              <a:rPr lang="uk-UA" sz="1400" i="1" dirty="0" smtClean="0"/>
              <a:t> і </a:t>
            </a:r>
            <a:r>
              <a:rPr lang="uk-UA" sz="1400" i="1" dirty="0" err="1" smtClean="0"/>
              <a:t>Миру”</a:t>
            </a:r>
            <a:r>
              <a:rPr lang="uk-UA" sz="1400" i="1" dirty="0" smtClean="0"/>
              <a:t> Л. Н. Толстой продовжує цікавитися історією декабристів, потім, захоплюючись подіями початку </a:t>
            </a:r>
            <a:r>
              <a:rPr lang="en-GB" sz="1400" i="1" dirty="0" err="1" smtClean="0"/>
              <a:t>XVlll</a:t>
            </a:r>
            <a:r>
              <a:rPr lang="en-GB" sz="1400" i="1" dirty="0" smtClean="0"/>
              <a:t> </a:t>
            </a:r>
            <a:r>
              <a:rPr lang="uk-UA" sz="1400" i="1" dirty="0" smtClean="0"/>
              <a:t>століття, думає писати історичний роман про епоху Петра 1. І тепер під час обмірковування різних за творчі плани виникає перед поглядом письменника образ його майбутньої героїні. </a:t>
            </a:r>
            <a:r>
              <a:rPr lang="uk-UA" sz="1400" i="1" dirty="0" err="1" smtClean="0"/>
              <a:t>“Це</a:t>
            </a:r>
            <a:r>
              <a:rPr lang="uk-UA" sz="1400" i="1" dirty="0" smtClean="0"/>
              <a:t> була така ж, що тепер, - передає розповідь Л. Н. Толстого мемуарист Істомін, - після обіду я лежав одного цьому канапі і курив. Замислився я дуже чи боровся з дрімотою, не знаю, але раптом переді мною промайнув оголений жіночий лікоть витонченої аристократичної руки. Я мимоволі почав вдивлятися в бачення. З'явилося плече, шия, і, нарешті, цілий образ гарної жінки в бальному костюмі, хіба що прохально </a:t>
            </a:r>
            <a:r>
              <a:rPr lang="uk-UA" sz="1400" i="1" dirty="0" err="1" smtClean="0"/>
              <a:t>вглядывавшейся</a:t>
            </a:r>
            <a:r>
              <a:rPr lang="uk-UA" sz="1400" i="1" dirty="0" smtClean="0"/>
              <a:t> у мене сумними очима. Бачення зникло, але не міг позбутися його враження, воно переслідувало мене і дні, і однієї ночі, і, щоб позбутися цієї зброї, маю шукати йому </a:t>
            </a:r>
            <a:r>
              <a:rPr lang="uk-UA" sz="1400" i="1" dirty="0" err="1" smtClean="0"/>
              <a:t>воплощения”</a:t>
            </a:r>
            <a:r>
              <a:rPr lang="uk-UA" sz="1400" i="1" dirty="0" smtClean="0"/>
              <a:t>.</a:t>
            </a:r>
          </a:p>
          <a:p>
            <a:endParaRPr lang="uk-UA" sz="1400" i="1" dirty="0" smtClean="0"/>
          </a:p>
          <a:p>
            <a:r>
              <a:rPr lang="uk-UA" sz="1400" i="1" dirty="0" err="1" smtClean="0"/>
              <a:t>Писателя</a:t>
            </a:r>
            <a:r>
              <a:rPr lang="uk-UA" sz="1400" i="1" dirty="0" smtClean="0"/>
              <a:t> захопила </a:t>
            </a:r>
            <a:r>
              <a:rPr lang="uk-UA" sz="1400" i="1" dirty="0" err="1" smtClean="0"/>
              <a:t>“думку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сімейна”</a:t>
            </a:r>
            <a:r>
              <a:rPr lang="uk-UA" sz="1400" i="1" dirty="0" smtClean="0"/>
              <a:t>, і він повідав свою дружину, що він представляється тип жінки, заміжньої, з вищого світу, але втратила себе. </a:t>
            </a:r>
            <a:r>
              <a:rPr lang="uk-UA" sz="1400" i="1" dirty="0" err="1" smtClean="0"/>
              <a:t>“Він</a:t>
            </a:r>
            <a:r>
              <a:rPr lang="uk-UA" sz="1400" i="1" dirty="0" smtClean="0"/>
              <a:t> завжди казав, завдання це зробити цю жінку лише нікчемної, і винною…” - записала у власному щоденникові С.А. </a:t>
            </a:r>
            <a:r>
              <a:rPr lang="uk-UA" sz="1400" i="1" dirty="0" err="1" smtClean="0"/>
              <a:t>Толстая</a:t>
            </a:r>
            <a:r>
              <a:rPr lang="uk-UA" sz="1400" i="1" dirty="0" smtClean="0"/>
              <a:t>.</a:t>
            </a:r>
            <a:endParaRPr lang="uk-UA" sz="1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7030A0">
                <a:alpha val="47000"/>
              </a:srgb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4" y="980728"/>
            <a:ext cx="8136904" cy="23762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000" b="1" i="1" dirty="0" smtClean="0">
                <a:solidFill>
                  <a:schemeClr val="accent1"/>
                </a:solidFill>
              </a:rPr>
              <a:t>Центральні персонажі</a:t>
            </a:r>
            <a:r>
              <a:rPr lang="uk-UA" sz="2000" dirty="0" smtClean="0">
                <a:solidFill>
                  <a:schemeClr val="accent1"/>
                </a:solidFill>
              </a:rPr>
              <a:t/>
            </a:r>
            <a:br>
              <a:rPr lang="uk-UA" sz="2000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     </a:t>
            </a:r>
            <a:r>
              <a:rPr lang="uk-UA" sz="2000" b="1" dirty="0" err="1" smtClean="0">
                <a:solidFill>
                  <a:schemeClr val="accent1"/>
                </a:solidFill>
              </a:rPr>
              <a:t>Вронський</a:t>
            </a:r>
            <a:r>
              <a:rPr lang="uk-UA" sz="2000" b="1" dirty="0" smtClean="0">
                <a:solidFill>
                  <a:schemeClr val="accent1"/>
                </a:solidFill>
              </a:rPr>
              <a:t>, Олексій Кирилович, граф.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accent1"/>
                </a:solidFill>
              </a:rPr>
              <a:t>          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Каренін</a:t>
            </a:r>
            <a:r>
              <a:rPr lang="uk-UA" sz="2000" b="1" dirty="0" smtClean="0">
                <a:solidFill>
                  <a:schemeClr val="accent1"/>
                </a:solidFill>
              </a:rPr>
              <a:t>, Олексій Олександрович, чоловік Анни.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Кареніна</a:t>
            </a:r>
            <a:r>
              <a:rPr lang="uk-UA" sz="2000" b="1" dirty="0" smtClean="0">
                <a:solidFill>
                  <a:schemeClr val="accent1"/>
                </a:solidFill>
              </a:rPr>
              <a:t>, Ганна Аркадіївна.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Кознишев</a:t>
            </a:r>
            <a:r>
              <a:rPr lang="uk-UA" sz="2000" b="1" dirty="0" smtClean="0">
                <a:solidFill>
                  <a:schemeClr val="accent1"/>
                </a:solidFill>
              </a:rPr>
              <a:t>, Сергій Іванович, письменник, 40 років, одноутробний брат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2000" b="1" dirty="0" smtClean="0">
                <a:solidFill>
                  <a:schemeClr val="accent1"/>
                </a:solidFill>
              </a:rPr>
              <a:t>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</a:t>
            </a:r>
            <a:r>
              <a:rPr lang="uk-UA" sz="2000" b="1" dirty="0" smtClean="0">
                <a:solidFill>
                  <a:schemeClr val="accent1"/>
                </a:solidFill>
              </a:rPr>
              <a:t>, Костянтин Дмитрович, 32 роки.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Облонських</a:t>
            </a:r>
            <a:r>
              <a:rPr lang="uk-UA" sz="2000" b="1" dirty="0" smtClean="0">
                <a:solidFill>
                  <a:schemeClr val="accent1"/>
                </a:solidFill>
              </a:rPr>
              <a:t>, Дар'я Олександрівна (</a:t>
            </a:r>
            <a:r>
              <a:rPr lang="uk-UA" sz="2000" b="1" dirty="0" err="1" smtClean="0">
                <a:solidFill>
                  <a:schemeClr val="accent1"/>
                </a:solidFill>
              </a:rPr>
              <a:t>Доллі</a:t>
            </a:r>
            <a:r>
              <a:rPr lang="uk-UA" sz="2000" b="1" dirty="0" smtClean="0">
                <a:solidFill>
                  <a:schemeClr val="accent1"/>
                </a:solidFill>
              </a:rPr>
              <a:t>), 33 роки, дружина Степана Аркадійовича.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Облонський</a:t>
            </a:r>
            <a:r>
              <a:rPr lang="uk-UA" sz="2000" b="1" dirty="0" smtClean="0">
                <a:solidFill>
                  <a:schemeClr val="accent1"/>
                </a:solidFill>
              </a:rPr>
              <a:t>, Степан Аркадійович (Стіва), 34 роки, брат Анни.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Щербацький</a:t>
            </a:r>
            <a:r>
              <a:rPr lang="uk-UA" sz="2000" b="1" dirty="0" smtClean="0">
                <a:solidFill>
                  <a:schemeClr val="accent1"/>
                </a:solidFill>
              </a:rPr>
              <a:t> Катерина (</a:t>
            </a:r>
            <a:r>
              <a:rPr lang="uk-UA" sz="20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2000" b="1" dirty="0" smtClean="0">
                <a:solidFill>
                  <a:schemeClr val="accent1"/>
                </a:solidFill>
              </a:rPr>
              <a:t>), пізніше -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2000" b="1" dirty="0" smtClean="0">
                <a:solidFill>
                  <a:schemeClr val="accent1"/>
                </a:solidFill>
              </a:rPr>
              <a:t>, 18 років.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82047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Головні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герої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твору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80928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accent1"/>
                </a:solidFill>
              </a:rPr>
              <a:t>Епізодичні персонажі</a:t>
            </a: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Варенька</a:t>
            </a:r>
            <a:r>
              <a:rPr lang="uk-UA" sz="1400" b="1" dirty="0" smtClean="0">
                <a:solidFill>
                  <a:schemeClr val="accent1"/>
                </a:solidFill>
              </a:rPr>
              <a:t>, знайома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1400" b="1" dirty="0" smtClean="0">
                <a:solidFill>
                  <a:schemeClr val="accent1"/>
                </a:solidFill>
              </a:rPr>
              <a:t> на водах.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Каренін</a:t>
            </a:r>
            <a:r>
              <a:rPr lang="uk-UA" sz="1400" b="1" dirty="0" smtClean="0">
                <a:solidFill>
                  <a:schemeClr val="accent1"/>
                </a:solidFill>
              </a:rPr>
              <a:t> Серьожа, син Ганни та Олексія Олександровича, 8 років.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Ландо (</a:t>
            </a:r>
            <a:r>
              <a:rPr lang="uk-UA" sz="1400" b="1" dirty="0" err="1" smtClean="0">
                <a:solidFill>
                  <a:schemeClr val="accent1"/>
                </a:solidFill>
              </a:rPr>
              <a:t>Landau</a:t>
            </a:r>
            <a:r>
              <a:rPr lang="uk-UA" sz="1400" b="1" dirty="0" smtClean="0">
                <a:solidFill>
                  <a:schemeClr val="accent1"/>
                </a:solidFill>
              </a:rPr>
              <a:t>, граф </a:t>
            </a:r>
            <a:r>
              <a:rPr lang="uk-UA" sz="1400" b="1" dirty="0" err="1" smtClean="0">
                <a:solidFill>
                  <a:schemeClr val="accent1"/>
                </a:solidFill>
              </a:rPr>
              <a:t>Беззубов</a:t>
            </a:r>
            <a:r>
              <a:rPr lang="uk-UA" sz="1400" b="1" dirty="0" smtClean="0">
                <a:solidFill>
                  <a:schemeClr val="accent1"/>
                </a:solidFill>
              </a:rPr>
              <a:t>), ясновидець.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Михайлов, художник.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Рябінін</a:t>
            </a:r>
            <a:r>
              <a:rPr lang="uk-UA" sz="1400" b="1" dirty="0" smtClean="0">
                <a:solidFill>
                  <a:schemeClr val="accent1"/>
                </a:solidFill>
              </a:rPr>
              <a:t> Михайло Гнатович, купець.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i="1" dirty="0" smtClean="0">
                <a:solidFill>
                  <a:schemeClr val="accent1"/>
                </a:solidFill>
              </a:rPr>
              <a:t/>
            </a:r>
            <a:br>
              <a:rPr lang="uk-UA" sz="1400" b="1" i="1" dirty="0" smtClean="0">
                <a:solidFill>
                  <a:schemeClr val="accent1"/>
                </a:solidFill>
              </a:rPr>
            </a:br>
            <a:r>
              <a:rPr lang="uk-UA" sz="1400" b="1" i="1" dirty="0" smtClean="0">
                <a:solidFill>
                  <a:schemeClr val="accent1"/>
                </a:solidFill>
              </a:rPr>
              <a:t>Інші персонажі</a:t>
            </a:r>
            <a:br>
              <a:rPr lang="uk-UA" sz="1400" b="1" i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Агафія Михайлівна, економка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</a:t>
            </a:r>
            <a:r>
              <a:rPr lang="uk-UA" sz="1400" b="1" dirty="0" smtClean="0">
                <a:solidFill>
                  <a:schemeClr val="accent1"/>
                </a:solidFill>
              </a:rPr>
              <a:t> Микола Дмитрович, брат Костянтина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Лідія Іванівна, графиня, приятелька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Кареніна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Маша (Марія Миколаївна), співмешканка Миколи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М'яка, княгиня.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Серпуховський</a:t>
            </a:r>
            <a:r>
              <a:rPr lang="uk-UA" sz="1400" b="1" dirty="0" smtClean="0">
                <a:solidFill>
                  <a:schemeClr val="accent1"/>
                </a:solidFill>
              </a:rPr>
              <a:t>, генерал, приятель </a:t>
            </a:r>
            <a:r>
              <a:rPr lang="uk-UA" sz="1400" b="1" dirty="0" err="1" smtClean="0">
                <a:solidFill>
                  <a:schemeClr val="accent1"/>
                </a:solidFill>
              </a:rPr>
              <a:t>Вронського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Тверська Бетсі, княгиня, подруга Ганни.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Щербацький</a:t>
            </a:r>
            <a:r>
              <a:rPr lang="uk-UA" sz="1400" b="1" dirty="0" smtClean="0">
                <a:solidFill>
                  <a:schemeClr val="accent1"/>
                </a:solidFill>
              </a:rPr>
              <a:t> Олександр, князь, батько </a:t>
            </a:r>
            <a:r>
              <a:rPr lang="uk-UA" sz="14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endParaRPr lang="uk-UA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45000"/>
              </a:srgbClr>
            </a:gs>
            <a:gs pos="50000">
              <a:srgbClr val="9CB86E">
                <a:alpha val="44000"/>
              </a:srgbClr>
            </a:gs>
            <a:gs pos="100000">
              <a:srgbClr val="156B13">
                <a:alpha val="6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2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Ілюстрації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художників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Poster - Anna Karenina (1948)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9398"/>
            <a:ext cx="2627784" cy="3698602"/>
          </a:xfrm>
          <a:prstGeom prst="teardrop">
            <a:avLst>
              <a:gd name="adj" fmla="val 88313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4634-11532239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73016"/>
            <a:ext cx="2389050" cy="288032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x_7e75c4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12776"/>
            <a:ext cx="3160762" cy="4671215"/>
          </a:xfrm>
          <a:prstGeom prst="flowChartAlternateProcess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x_ab6ce76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764704"/>
            <a:ext cx="4032448" cy="2688299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3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b33338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664296" cy="3864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x_f021a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273630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x_f95048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6787" y="260648"/>
            <a:ext cx="2793685" cy="3744416"/>
          </a:xfrm>
          <a:prstGeom prst="ellipse">
            <a:avLst/>
          </a:prstGeom>
        </p:spPr>
      </p:pic>
      <p:pic>
        <p:nvPicPr>
          <p:cNvPr id="6" name="Рисунок 5" descr="y_a69c56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280825" cy="2348880"/>
          </a:xfrm>
          <a:prstGeom prst="rect">
            <a:avLst/>
          </a:prstGeom>
        </p:spPr>
      </p:pic>
      <p:pic>
        <p:nvPicPr>
          <p:cNvPr id="8" name="Рисунок 7" descr="x_3473b2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9080"/>
            <a:ext cx="352839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7030A0">
                <a:alpha val="34000"/>
              </a:srgb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3253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96552" y="0"/>
            <a:ext cx="10369152" cy="978634"/>
          </a:xfrm>
          <a:prstGeom prst="circularArrow">
            <a:avLst>
              <a:gd name="adj1" fmla="val 0"/>
              <a:gd name="adj2" fmla="val 1220200"/>
              <a:gd name="adj3" fmla="val 1204223"/>
              <a:gd name="adj4" fmla="val 10800000"/>
              <a:gd name="adj5" fmla="val 12500"/>
            </a:avLst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Події роману  у  символічній  формі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0349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2533495" cy="190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uk-UA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Лінія  кохання</a:t>
            </a:r>
            <a:endParaRPr lang="uk-UA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Рисунок 8" descr="Взгляд, ребенок, черно-белая, 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908720"/>
            <a:ext cx="2808312" cy="1821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Поява дитини</a:t>
            </a:r>
            <a:endParaRPr lang="uk-UA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836712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uk-UA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516216" y="908720"/>
            <a:ext cx="2160240" cy="2160240"/>
            <a:chOff x="5286375" y="1428750"/>
            <a:chExt cx="2004243" cy="1800225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5286375" y="1428750"/>
              <a:ext cx="1944688" cy="1800225"/>
              <a:chOff x="4014" y="1026"/>
              <a:chExt cx="1225" cy="1134"/>
            </a:xfrm>
          </p:grpSpPr>
          <p:pic>
            <p:nvPicPr>
              <p:cNvPr id="15" name="Picture 7" descr="8b447288885d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14" y="1026"/>
                <a:ext cx="1225" cy="113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16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05" y="1842"/>
                <a:ext cx="181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 dirty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3</a:t>
                </a:r>
              </a:p>
            </p:txBody>
          </p: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5790431" y="2868910"/>
              <a:ext cx="15001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 b="1" i="1" dirty="0">
                  <a:solidFill>
                    <a:schemeClr val="bg1"/>
                  </a:solidFill>
                </a:rPr>
                <a:t>Осуд односельців</a:t>
              </a:r>
              <a:endParaRPr lang="ru-RU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36"/>
          <p:cNvGrpSpPr>
            <a:grpSpLocks/>
          </p:cNvGrpSpPr>
          <p:nvPr/>
        </p:nvGrpSpPr>
        <p:grpSpPr bwMode="auto">
          <a:xfrm>
            <a:off x="107504" y="3068960"/>
            <a:ext cx="1872208" cy="3024336"/>
            <a:chOff x="7429500" y="1357313"/>
            <a:chExt cx="1500188" cy="3176587"/>
          </a:xfrm>
        </p:grpSpPr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7500938" y="1357313"/>
              <a:ext cx="1403350" cy="2759075"/>
              <a:chOff x="295" y="2432"/>
              <a:chExt cx="884" cy="1738"/>
            </a:xfrm>
          </p:grpSpPr>
          <p:pic>
            <p:nvPicPr>
              <p:cNvPr id="20" name="Picture 8" descr="6862917_3303668_54e01d6efc30bfe0945fe80494dff9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1580"/>
              <a:stretch>
                <a:fillRect/>
              </a:stretch>
            </p:blipFill>
            <p:spPr bwMode="auto">
              <a:xfrm>
                <a:off x="295" y="2432"/>
                <a:ext cx="884" cy="173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" y="3793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4</a:t>
                </a:r>
              </a:p>
            </p:txBody>
          </p:sp>
        </p:grp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7429500" y="4071938"/>
              <a:ext cx="15001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/>
                <a:t>Відречення батьків</a:t>
              </a:r>
              <a:endParaRPr lang="ru-RU" sz="1200"/>
            </a:p>
          </p:txBody>
        </p:sp>
      </p:grpSp>
      <p:pic>
        <p:nvPicPr>
          <p:cNvPr id="22" name="Picture 6" descr="4ravk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501008"/>
            <a:ext cx="1944216" cy="2755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3" name="Группа 38"/>
          <p:cNvGrpSpPr>
            <a:grpSpLocks/>
          </p:cNvGrpSpPr>
          <p:nvPr/>
        </p:nvGrpSpPr>
        <p:grpSpPr bwMode="auto">
          <a:xfrm>
            <a:off x="4355976" y="3212976"/>
            <a:ext cx="2088232" cy="2880320"/>
            <a:chOff x="2500313" y="4000500"/>
            <a:chExt cx="1895475" cy="2635270"/>
          </a:xfrm>
        </p:grpSpPr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2786050" y="6357958"/>
              <a:ext cx="150018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>
                  <a:solidFill>
                    <a:schemeClr val="bg1"/>
                  </a:solidFill>
                </a:rPr>
                <a:t>Зневага </a:t>
              </a:r>
              <a:endParaRPr lang="ru-RU" sz="12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2500313" y="4000500"/>
              <a:ext cx="1895475" cy="2303463"/>
              <a:chOff x="2699" y="2523"/>
              <a:chExt cx="1194" cy="1451"/>
            </a:xfrm>
          </p:grpSpPr>
          <p:pic>
            <p:nvPicPr>
              <p:cNvPr id="26" name="Picture 17" descr="UntitledGrayscale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99" y="2523"/>
                <a:ext cx="1194" cy="1451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9" y="3657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6</a:t>
                </a:r>
              </a:p>
            </p:txBody>
          </p:sp>
        </p:grpSp>
      </p:grpSp>
      <p:grpSp>
        <p:nvGrpSpPr>
          <p:cNvPr id="28" name="Группа 37"/>
          <p:cNvGrpSpPr>
            <a:grpSpLocks/>
          </p:cNvGrpSpPr>
          <p:nvPr/>
        </p:nvGrpSpPr>
        <p:grpSpPr bwMode="auto">
          <a:xfrm>
            <a:off x="6588224" y="3645024"/>
            <a:ext cx="2304256" cy="2304256"/>
            <a:chOff x="4643438" y="4214813"/>
            <a:chExt cx="2303462" cy="2143125"/>
          </a:xfrm>
        </p:grpSpPr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4643438" y="4214813"/>
              <a:ext cx="2303462" cy="2087562"/>
              <a:chOff x="3969" y="2659"/>
              <a:chExt cx="1451" cy="1315"/>
            </a:xfrm>
          </p:grpSpPr>
          <p:pic>
            <p:nvPicPr>
              <p:cNvPr id="31" name="Picture 9" descr="9665364_15799023_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7861" t="13121" r="8266" b="10867"/>
              <a:stretch>
                <a:fillRect/>
              </a:stretch>
            </p:blipFill>
            <p:spPr bwMode="auto">
              <a:xfrm>
                <a:off x="3969" y="2659"/>
                <a:ext cx="1451" cy="1315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32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41" y="3566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7</a:t>
                </a:r>
              </a:p>
            </p:txBody>
          </p:sp>
        </p:grp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5357813" y="6081713"/>
              <a:ext cx="1500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/>
                <a:t>Смерть</a:t>
              </a:r>
              <a:endParaRPr lang="ru-RU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890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“Усі</a:t>
            </a:r>
            <a:r>
              <a:rPr lang="uk-UA" sz="4000" b="1" i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щасливі родини схожі одна на одну, кожна нещаслива родина нещаслива </a:t>
            </a:r>
            <a:r>
              <a:rPr lang="uk-UA" sz="4000" b="1" i="1" dirty="0" err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по-своєму.”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5733256"/>
            <a:ext cx="315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Л.Толстой</a:t>
            </a: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chemeClr val="bg1">
                <a:lumMod val="95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948" y="260648"/>
            <a:ext cx="7347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Мій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улюблений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епізод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роману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7056784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Моїм найулюбленішим епізодом  в  романі “ Анна </a:t>
            </a:r>
            <a:r>
              <a:rPr lang="uk-UA" dirty="0" err="1" smtClean="0"/>
              <a:t>Кареніна”</a:t>
            </a:r>
            <a:r>
              <a:rPr lang="uk-UA" dirty="0" smtClean="0"/>
              <a:t> є  поїздка  з  </a:t>
            </a:r>
            <a:r>
              <a:rPr lang="uk-UA" dirty="0" err="1" smtClean="0"/>
              <a:t>Вронським</a:t>
            </a:r>
            <a:r>
              <a:rPr lang="uk-UA" dirty="0" smtClean="0"/>
              <a:t> в  Італію  та  духовне зубожіння  з ним.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848872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Але ні маленька дочка, ні поїздка із </a:t>
            </a:r>
            <a:r>
              <a:rPr lang="uk-UA" dirty="0" err="1" smtClean="0"/>
              <a:t>Вронским</a:t>
            </a:r>
            <a:r>
              <a:rPr lang="uk-UA" dirty="0" smtClean="0"/>
              <a:t> в Італію, ні життя в його маєтку не дають їй бажаного спокою, а приносять лише усвідомлення глибини свого нещастя (як при таємному побаченні із сином) і приниження (скандальний-принизливий епізод у театрі). Найбільше мучень А. К. випробовує від неможливості з’єднати разом сина й </a:t>
            </a:r>
            <a:r>
              <a:rPr lang="uk-UA" dirty="0" err="1" smtClean="0"/>
              <a:t>Вронского</a:t>
            </a:r>
            <a:r>
              <a:rPr lang="uk-UA" dirty="0" smtClean="0"/>
              <a:t>. щиросердечний розлад, Що Заглиблюється, двозначність суспільного становища не можуть компенсувати ні оточення, штучно створюване </a:t>
            </a:r>
            <a:r>
              <a:rPr lang="uk-UA" dirty="0" err="1" smtClean="0"/>
              <a:t>Вронским</a:t>
            </a:r>
            <a:r>
              <a:rPr lang="uk-UA" dirty="0" smtClean="0"/>
              <a:t>, ні розкіш, ні читання, ні інтелектуальні інтереси, ні звичка до заспокійливих ліків з морфієм. А. К. постійно почуває свою повну залежність від волі й любові </a:t>
            </a:r>
            <a:r>
              <a:rPr lang="uk-UA" dirty="0" err="1" smtClean="0"/>
              <a:t>Вронского</a:t>
            </a:r>
            <a:r>
              <a:rPr lang="uk-UA" dirty="0" smtClean="0"/>
              <a:t>, що дратує її, робить підозрілої, а іноді спонукає до невластивому їй кокетству. Поступово Ганна </a:t>
            </a:r>
            <a:r>
              <a:rPr lang="uk-UA" dirty="0" err="1" smtClean="0"/>
              <a:t>Каренина</a:t>
            </a:r>
            <a:r>
              <a:rPr lang="uk-UA" dirty="0" smtClean="0"/>
              <a:t> приходить до повного розпачу, думкам про смерті, який вона хоче покарати </a:t>
            </a:r>
            <a:r>
              <a:rPr lang="uk-UA" dirty="0" err="1" smtClean="0"/>
              <a:t>Вронского</a:t>
            </a:r>
            <a:r>
              <a:rPr lang="uk-UA" dirty="0" smtClean="0"/>
              <a:t>, залишившись для всіх не винуватої, а жалюгідної. Історія життя А. К. виявляє непорушність «думки сімейної» у добутку: неможливості досягнення власного щастя за рахунок нещастя інших і забуття свого боргу й морального закону.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1020</Words>
  <Application>Microsoft Office PowerPoint</Application>
  <PresentationFormat>Экран (4:3)</PresentationFormat>
  <Paragraphs>69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Лев Толстой- великий російський  письменник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45</cp:revision>
  <dcterms:created xsi:type="dcterms:W3CDTF">2013-01-17T15:09:42Z</dcterms:created>
  <dcterms:modified xsi:type="dcterms:W3CDTF">2018-03-13T10:12:02Z</dcterms:modified>
</cp:coreProperties>
</file>